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59" r:id="rId5"/>
    <p:sldMasterId id="2147483760" r:id="rId6"/>
    <p:sldMasterId id="214748376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  <p:sldId id="299" r:id="rId52"/>
    <p:sldId id="300" r:id="rId53"/>
    <p:sldId id="301" r:id="rId54"/>
    <p:sldId id="302" r:id="rId55"/>
    <p:sldId id="303" r:id="rId56"/>
    <p:sldId id="304" r:id="rId57"/>
    <p:sldId id="305" r:id="rId58"/>
    <p:sldId id="306" r:id="rId59"/>
    <p:sldId id="307" r:id="rId60"/>
    <p:sldId id="308" r:id="rId61"/>
    <p:sldId id="309" r:id="rId62"/>
    <p:sldId id="310" r:id="rId63"/>
    <p:sldId id="311" r:id="rId64"/>
    <p:sldId id="312" r:id="rId65"/>
    <p:sldId id="313" r:id="rId66"/>
    <p:sldId id="314" r:id="rId67"/>
    <p:sldId id="315" r:id="rId68"/>
    <p:sldId id="316" r:id="rId69"/>
    <p:sldId id="317" r:id="rId70"/>
    <p:sldId id="318" r:id="rId71"/>
    <p:sldId id="319" r:id="rId72"/>
    <p:sldId id="320" r:id="rId73"/>
    <p:sldId id="321" r:id="rId74"/>
    <p:sldId id="322" r:id="rId75"/>
    <p:sldId id="323" r:id="rId76"/>
    <p:sldId id="324" r:id="rId77"/>
    <p:sldId id="325" r:id="rId78"/>
  </p:sldIdLst>
  <p:sldSz cy="5143500" cx="9144000"/>
  <p:notesSz cx="6858000" cy="9144000"/>
  <p:embeddedFontLst>
    <p:embeddedFont>
      <p:font typeface="Roboto Thin"/>
      <p:regular r:id="rId79"/>
      <p:bold r:id="rId80"/>
      <p:italic r:id="rId81"/>
      <p:boldItalic r:id="rId82"/>
    </p:embeddedFont>
    <p:embeddedFont>
      <p:font typeface="Roboto Medium"/>
      <p:regular r:id="rId83"/>
      <p:bold r:id="rId84"/>
      <p:italic r:id="rId85"/>
      <p:boldItalic r:id="rId86"/>
    </p:embeddedFont>
    <p:embeddedFont>
      <p:font typeface="Roboto"/>
      <p:regular r:id="rId87"/>
      <p:bold r:id="rId88"/>
      <p:italic r:id="rId89"/>
      <p:boldItalic r:id="rId90"/>
    </p:embeddedFont>
    <p:embeddedFont>
      <p:font typeface="Amatic SC"/>
      <p:regular r:id="rId91"/>
      <p:bold r:id="rId92"/>
    </p:embeddedFont>
    <p:embeddedFont>
      <p:font typeface="Inconsolata"/>
      <p:regular r:id="rId93"/>
      <p:bold r:id="rId94"/>
    </p:embeddedFont>
    <p:embeddedFont>
      <p:font typeface="Roboto Light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187">
          <p15:clr>
            <a:srgbClr val="A4A3A4"/>
          </p15:clr>
        </p15:guide>
        <p15:guide id="2" pos="3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80F6FBA-412B-475E-BE9C-6AF458182D6E}">
  <a:tblStyle styleId="{E80F6FBA-412B-475E-BE9C-6AF458182D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187" orient="horz"/>
        <p:guide pos="309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95" Type="http://schemas.openxmlformats.org/officeDocument/2006/relationships/font" Target="fonts/RobotoLight-regular.fntdata"/><Relationship Id="rId94" Type="http://schemas.openxmlformats.org/officeDocument/2006/relationships/font" Target="fonts/Inconsolata-bold.fntdata"/><Relationship Id="rId97" Type="http://schemas.openxmlformats.org/officeDocument/2006/relationships/font" Target="fonts/RobotoLight-italic.fntdata"/><Relationship Id="rId96" Type="http://schemas.openxmlformats.org/officeDocument/2006/relationships/font" Target="fonts/RobotoLight-bold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98" Type="http://schemas.openxmlformats.org/officeDocument/2006/relationships/font" Target="fonts/RobotoLight-bold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91" Type="http://schemas.openxmlformats.org/officeDocument/2006/relationships/font" Target="fonts/AmaticSC-regular.fntdata"/><Relationship Id="rId90" Type="http://schemas.openxmlformats.org/officeDocument/2006/relationships/font" Target="fonts/Roboto-boldItalic.fntdata"/><Relationship Id="rId93" Type="http://schemas.openxmlformats.org/officeDocument/2006/relationships/font" Target="fonts/Inconsolata-regular.fntdata"/><Relationship Id="rId92" Type="http://schemas.openxmlformats.org/officeDocument/2006/relationships/font" Target="fonts/AmaticSC-bold.fntdata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84" Type="http://schemas.openxmlformats.org/officeDocument/2006/relationships/font" Target="fonts/RobotoMedium-bold.fntdata"/><Relationship Id="rId83" Type="http://schemas.openxmlformats.org/officeDocument/2006/relationships/font" Target="fonts/RobotoMedium-regular.fntdata"/><Relationship Id="rId86" Type="http://schemas.openxmlformats.org/officeDocument/2006/relationships/font" Target="fonts/RobotoMedium-boldItalic.fntdata"/><Relationship Id="rId85" Type="http://schemas.openxmlformats.org/officeDocument/2006/relationships/font" Target="fonts/RobotoMedium-italic.fntdata"/><Relationship Id="rId88" Type="http://schemas.openxmlformats.org/officeDocument/2006/relationships/font" Target="fonts/Roboto-bold.fntdata"/><Relationship Id="rId87" Type="http://schemas.openxmlformats.org/officeDocument/2006/relationships/font" Target="fonts/Roboto-regular.fntdata"/><Relationship Id="rId89" Type="http://schemas.openxmlformats.org/officeDocument/2006/relationships/font" Target="fonts/Roboto-italic.fntdata"/><Relationship Id="rId80" Type="http://schemas.openxmlformats.org/officeDocument/2006/relationships/font" Target="fonts/RobotoThin-bold.fntdata"/><Relationship Id="rId82" Type="http://schemas.openxmlformats.org/officeDocument/2006/relationships/font" Target="fonts/RobotoThin-boldItalic.fntdata"/><Relationship Id="rId81" Type="http://schemas.openxmlformats.org/officeDocument/2006/relationships/font" Target="fonts/RobotoThin-italic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73" Type="http://schemas.openxmlformats.org/officeDocument/2006/relationships/slide" Target="slides/slide65.xml"/><Relationship Id="rId72" Type="http://schemas.openxmlformats.org/officeDocument/2006/relationships/slide" Target="slides/slide64.xml"/><Relationship Id="rId75" Type="http://schemas.openxmlformats.org/officeDocument/2006/relationships/slide" Target="slides/slide67.xml"/><Relationship Id="rId74" Type="http://schemas.openxmlformats.org/officeDocument/2006/relationships/slide" Target="slides/slide66.xml"/><Relationship Id="rId77" Type="http://schemas.openxmlformats.org/officeDocument/2006/relationships/slide" Target="slides/slide69.xml"/><Relationship Id="rId76" Type="http://schemas.openxmlformats.org/officeDocument/2006/relationships/slide" Target="slides/slide68.xml"/><Relationship Id="rId79" Type="http://schemas.openxmlformats.org/officeDocument/2006/relationships/font" Target="fonts/RobotoThin-regular.fntdata"/><Relationship Id="rId78" Type="http://schemas.openxmlformats.org/officeDocument/2006/relationships/slide" Target="slides/slide70.xml"/><Relationship Id="rId71" Type="http://schemas.openxmlformats.org/officeDocument/2006/relationships/slide" Target="slides/slide63.xml"/><Relationship Id="rId70" Type="http://schemas.openxmlformats.org/officeDocument/2006/relationships/slide" Target="slides/slide62.xml"/><Relationship Id="rId62" Type="http://schemas.openxmlformats.org/officeDocument/2006/relationships/slide" Target="slides/slide54.xml"/><Relationship Id="rId61" Type="http://schemas.openxmlformats.org/officeDocument/2006/relationships/slide" Target="slides/slide53.xml"/><Relationship Id="rId64" Type="http://schemas.openxmlformats.org/officeDocument/2006/relationships/slide" Target="slides/slide56.xml"/><Relationship Id="rId63" Type="http://schemas.openxmlformats.org/officeDocument/2006/relationships/slide" Target="slides/slide55.xml"/><Relationship Id="rId66" Type="http://schemas.openxmlformats.org/officeDocument/2006/relationships/slide" Target="slides/slide58.xml"/><Relationship Id="rId65" Type="http://schemas.openxmlformats.org/officeDocument/2006/relationships/slide" Target="slides/slide57.xml"/><Relationship Id="rId68" Type="http://schemas.openxmlformats.org/officeDocument/2006/relationships/slide" Target="slides/slide60.xml"/><Relationship Id="rId67" Type="http://schemas.openxmlformats.org/officeDocument/2006/relationships/slide" Target="slides/slide59.xml"/><Relationship Id="rId60" Type="http://schemas.openxmlformats.org/officeDocument/2006/relationships/slide" Target="slides/slide52.xml"/><Relationship Id="rId69" Type="http://schemas.openxmlformats.org/officeDocument/2006/relationships/slide" Target="slides/slide6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slide" Target="slides/slide45.xml"/><Relationship Id="rId52" Type="http://schemas.openxmlformats.org/officeDocument/2006/relationships/slide" Target="slides/slide44.xml"/><Relationship Id="rId55" Type="http://schemas.openxmlformats.org/officeDocument/2006/relationships/slide" Target="slides/slide47.xml"/><Relationship Id="rId54" Type="http://schemas.openxmlformats.org/officeDocument/2006/relationships/slide" Target="slides/slide46.xml"/><Relationship Id="rId57" Type="http://schemas.openxmlformats.org/officeDocument/2006/relationships/slide" Target="slides/slide49.xml"/><Relationship Id="rId56" Type="http://schemas.openxmlformats.org/officeDocument/2006/relationships/slide" Target="slides/slide48.xml"/><Relationship Id="rId59" Type="http://schemas.openxmlformats.org/officeDocument/2006/relationships/slide" Target="slides/slide51.xml"/><Relationship Id="rId58" Type="http://schemas.openxmlformats.org/officeDocument/2006/relationships/slide" Target="slides/slide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0lpxKw6E90Y" TargetMode="Externa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4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Google Shape;1655;g4068525ce9_2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g4068525ce9_2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6" name="Shape 1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Google Shape;1727;g4b88becf24_0_1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8" name="Google Shape;1728;g4b88becf24_0_1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4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4068525ce9_2_4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g4068525ce9_2_4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g4c39bc7c7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1" name="Google Shape;1761;g4c39bc7c7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5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Google Shape;1766;g4068525ce9_2_4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7" name="Google Shape;1767;g4068525ce9_2_4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4068525ce9_2_4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4" name="Google Shape;1774;g4068525ce9_2_4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9" name="Shape 1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Google Shape;1780;g4068525ce9_2_4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1" name="Google Shape;1781;g4068525ce9_2_4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4068525ce9_2_4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9" name="Google Shape;1789;g4068525ce9_2_4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g4f5fdd556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6" name="Google Shape;1796;g4f5fdd55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Filename: </a:t>
            </a:r>
            <a:r>
              <a:rPr lang="en" sz="105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1-HTML_Git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0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g4068525ce9_2_4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g4068525ce9_2_4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7a86ee96d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9" name="Google Shape;1809;g7a86ee96d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4068525ce9_2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shutterstock_257600623</a:t>
            </a:r>
            <a:endParaRPr/>
          </a:p>
        </p:txBody>
      </p:sp>
      <p:sp>
        <p:nvSpPr>
          <p:cNvPr id="1663" name="Google Shape;1663;g4068525ce9_2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4068525ce9_2_4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5" name="Google Shape;1815;g4068525ce9_2_4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g4068525ce9_2_4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0" name="Google Shape;1820;g4068525ce9_2_4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4068525ce9_2_4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7" name="Google Shape;1827;g4068525ce9_2_4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4068525ce9_2_4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5" name="Google Shape;1835;g4068525ce9_2_4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g4b88becf24_0_11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1" name="Google Shape;1841;g4b88becf24_0_1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4b88becf24_0_1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8" name="Google Shape;1848;g4b88becf24_0_11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4068525ce9_2_5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g4068525ce9_2_5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4bacc06d24_0_5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3" name="Google Shape;1863;g4bacc06d24_0_5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4bacc06d24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4bacc06d24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4c39bc7c7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4c39bc7c7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g4068525ce9_2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9" name="Google Shape;1669;g4068525ce9_2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2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3" name="Google Shape;1903;g4c39bc7c70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4" name="Google Shape;1904;g4c39bc7c70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4068525ce9_2_5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g4068525ce9_2_5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3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4068525ce9_2_5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quickexample_internalcss.html | 2-BasicCSS</a:t>
            </a:r>
            <a:endParaRPr sz="1000"/>
          </a:p>
        </p:txBody>
      </p:sp>
      <p:sp>
        <p:nvSpPr>
          <p:cNvPr id="1915" name="Google Shape;1915;g4068525ce9_2_5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g4f5fdd5560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0" name="Google Shape;1920;g4f5fdd556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3-HTML_CSS_Layout 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4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4068525ce9_2_5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6" name="Google Shape;1926;g4068525ce9_2_5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4068525ce9_2_5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https://www.youtube.com/watch?v=kMBinXTCrXI&amp;list=PLgJ8UgkiorCnMLsUevoQRxH8t9bt7ne14&amp;index=2</a:t>
            </a:r>
            <a:endParaRPr/>
          </a:p>
        </p:txBody>
      </p:sp>
      <p:sp>
        <p:nvSpPr>
          <p:cNvPr id="1932" name="Google Shape;1932;g4068525ce9_2_5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6" name="Google Shape;1936;g57fc73da5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g57fc73da5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57fc73da5f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2" name="Google Shape;1942;g57fc73da5f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57fc73da5f_0_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g57fc73da5f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57fc73da5f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7" name="Google Shape;1967;g57fc73da5f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4068525ce9_2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g4068525ce9_2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Google Shape;1971;g57fc73da5f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2" name="Google Shape;1972;g57fc73da5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g57fc73da5f_0_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g57fc73da5f_0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4" name="Google Shape;1994;g566d613c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5" name="Google Shape;1995;g566d613c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8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g57fc73da5f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0" name="Google Shape;2000;g57fc73da5f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g57fc73da5f_0_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4" name="Google Shape;2004;g57fc73da5f_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8" name="Google Shape;2008;g57fc73da5f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9" name="Google Shape;2009;g57fc73da5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g566d613cd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4" name="Google Shape;2024;g566d613cd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9" name="Shape 2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0" name="Google Shape;2030;g57fc73da5f_0_9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1" name="Google Shape;2031;g57fc73da5f_0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57fc73da5f_0_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8" name="Google Shape;2038;g57fc73da5f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g57fc73da5f_0_1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6" name="Google Shape;2046;g57fc73da5f_0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4068525ce9_2_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g4068525ce9_2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3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g57fc73da5f_0_1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5" name="Google Shape;2065;g57fc73da5f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g57fc73da5f_0_1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0" name="Google Shape;2070;g57fc73da5f_0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57fc73da5f_0_1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5" name="Google Shape;2075;g57fc73da5f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8" name="Shape 2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" name="Google Shape;2109;g57fc73da5f_0_14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0" name="Google Shape;2110;g57fc73da5f_0_14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0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57fc73da5f_0_14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2" name="Google Shape;2122;g57fc73da5f_0_14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2" name="Shape 2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3" name="Google Shape;2133;g57fc73da5f_0_1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4" name="Google Shape;2134;g57fc73da5f_0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6" name="Google Shape;2146;g57fc73da5f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7" name="Google Shape;2147;g57fc73da5f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57fc73da5f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57fc73da5f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3" name="Shape 2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4" name="Google Shape;2174;g57fc73da5f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5" name="Google Shape;2175;g57fc73da5f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1" name="Shape 2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2" name="Google Shape;2182;g57fc73da5f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3" name="Google Shape;2183;g57fc73da5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shutterstock_491443288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9" name="Shape 1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0" name="Google Shape;1690;g4068525ce9_2_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1" name="Google Shape;1691;g4068525ce9_2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0" name="Google Shape;2190;g57fc73da5f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1" name="Google Shape;2191;g57fc73da5f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1" name="Shape 2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2" name="Google Shape;2202;g57fc73da5f_0_2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g57fc73da5f_0_2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57fc73da5f_0_2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g57fc73da5f_0_2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8" name="Google Shape;2218;g57fc73da5f_0_2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g57fc73da5f_0_2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57fc73da5f_0_2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included a screengrab from css-tricks.com since the license information on the site allows for repurposing of content:  https://css-tricks.com/license/</a:t>
            </a:r>
            <a:endParaRPr/>
          </a:p>
        </p:txBody>
      </p:sp>
      <p:sp>
        <p:nvSpPr>
          <p:cNvPr id="2224" name="Google Shape;2224;g57fc73da5f_0_2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9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g57fc73da5f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1" name="Google Shape;2231;g57fc73da5f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g566d613cd5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8" name="Google Shape;2238;g566d613cd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57fc73da5f_0_2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shutterstock_235089946</a:t>
            </a:r>
            <a:endParaRPr/>
          </a:p>
        </p:txBody>
      </p:sp>
      <p:sp>
        <p:nvSpPr>
          <p:cNvPr id="2246" name="Google Shape;2246;g57fc73da5f_0_2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g57fc73da5f_0_25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https://www.youtube.com/watch?v=0lpxKw6E90Y</a:t>
            </a:r>
            <a:endParaRPr/>
          </a:p>
        </p:txBody>
      </p:sp>
      <p:sp>
        <p:nvSpPr>
          <p:cNvPr id="2254" name="Google Shape;2254;g57fc73da5f_0_25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Google Shape;2258;g57fc73da5f_0_4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g57fc73da5f_0_4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4068525ce9_2_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g4068525ce9_2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3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4068525ce9_2_5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shutterstock_112957384</a:t>
            </a:r>
            <a:endParaRPr/>
          </a:p>
        </p:txBody>
      </p:sp>
      <p:sp>
        <p:nvSpPr>
          <p:cNvPr id="2265" name="Google Shape;2265;g4068525ce9_2_5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6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7" name="Google Shape;1707;g4068525ce9_2_4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8" name="Google Shape;1708;g4068525ce9_2_4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4b88becf24_0_1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3" name="Google Shape;1713;g4b88becf24_0_1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2.png"/><Relationship Id="rId3" Type="http://schemas.openxmlformats.org/officeDocument/2006/relationships/image" Target="../media/image114.png"/><Relationship Id="rId4" Type="http://schemas.openxmlformats.org/officeDocument/2006/relationships/image" Target="../media/image111.png"/><Relationship Id="rId9" Type="http://schemas.openxmlformats.org/officeDocument/2006/relationships/image" Target="../media/image117.png"/><Relationship Id="rId5" Type="http://schemas.openxmlformats.org/officeDocument/2006/relationships/image" Target="../media/image113.png"/><Relationship Id="rId6" Type="http://schemas.openxmlformats.org/officeDocument/2006/relationships/image" Target="../media/image115.png"/><Relationship Id="rId7" Type="http://schemas.openxmlformats.org/officeDocument/2006/relationships/image" Target="../media/image121.png"/><Relationship Id="rId8" Type="http://schemas.openxmlformats.org/officeDocument/2006/relationships/image" Target="../media/image116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1.png"/><Relationship Id="rId3" Type="http://schemas.openxmlformats.org/officeDocument/2006/relationships/image" Target="../media/image128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2.png"/><Relationship Id="rId3" Type="http://schemas.openxmlformats.org/officeDocument/2006/relationships/image" Target="../media/image126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0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7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3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5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9.png"/><Relationship Id="rId3" Type="http://schemas.openxmlformats.org/officeDocument/2006/relationships/image" Target="../media/image1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1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9.png"/><Relationship Id="rId4" Type="http://schemas.openxmlformats.org/officeDocument/2006/relationships/image" Target="../media/image145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9.png"/><Relationship Id="rId4" Type="http://schemas.openxmlformats.org/officeDocument/2006/relationships/image" Target="../media/image2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9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8.png"/><Relationship Id="rId3" Type="http://schemas.openxmlformats.org/officeDocument/2006/relationships/image" Target="../media/image2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2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33.png"/><Relationship Id="rId4" Type="http://schemas.openxmlformats.org/officeDocument/2006/relationships/image" Target="../media/image30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Relationship Id="rId3" Type="http://schemas.openxmlformats.org/officeDocument/2006/relationships/image" Target="../media/image72.png"/><Relationship Id="rId4" Type="http://schemas.openxmlformats.org/officeDocument/2006/relationships/image" Target="../media/image3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40.png"/><Relationship Id="rId4" Type="http://schemas.openxmlformats.org/officeDocument/2006/relationships/image" Target="../media/image4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Relationship Id="rId3" Type="http://schemas.openxmlformats.org/officeDocument/2006/relationships/image" Target="../media/image45.png"/><Relationship Id="rId4" Type="http://schemas.openxmlformats.org/officeDocument/2006/relationships/image" Target="../media/image44.png"/><Relationship Id="rId5" Type="http://schemas.openxmlformats.org/officeDocument/2006/relationships/image" Target="../media/image47.png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Relationship Id="rId3" Type="http://schemas.openxmlformats.org/officeDocument/2006/relationships/image" Target="../media/image49.png"/><Relationship Id="rId4" Type="http://schemas.openxmlformats.org/officeDocument/2006/relationships/image" Target="../media/image48.png"/><Relationship Id="rId5" Type="http://schemas.openxmlformats.org/officeDocument/2006/relationships/image" Target="../media/image10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3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3.png"/><Relationship Id="rId3" Type="http://schemas.openxmlformats.org/officeDocument/2006/relationships/image" Target="../media/image55.png"/><Relationship Id="rId4" Type="http://schemas.openxmlformats.org/officeDocument/2006/relationships/image" Target="../media/image52.png"/><Relationship Id="rId5" Type="http://schemas.openxmlformats.org/officeDocument/2006/relationships/image" Target="../media/image59.png"/><Relationship Id="rId6" Type="http://schemas.openxmlformats.org/officeDocument/2006/relationships/image" Target="../media/image50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6.png"/><Relationship Id="rId3" Type="http://schemas.openxmlformats.org/officeDocument/2006/relationships/image" Target="../media/image63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1.png"/><Relationship Id="rId3" Type="http://schemas.openxmlformats.org/officeDocument/2006/relationships/image" Target="../media/image60.png"/><Relationship Id="rId4" Type="http://schemas.openxmlformats.org/officeDocument/2006/relationships/image" Target="../media/image64.png"/><Relationship Id="rId5" Type="http://schemas.openxmlformats.org/officeDocument/2006/relationships/image" Target="../media/image62.png"/><Relationship Id="rId6" Type="http://schemas.openxmlformats.org/officeDocument/2006/relationships/image" Target="../media/image65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3.png"/><Relationship Id="rId3" Type="http://schemas.openxmlformats.org/officeDocument/2006/relationships/image" Target="../media/image66.png"/><Relationship Id="rId4" Type="http://schemas.openxmlformats.org/officeDocument/2006/relationships/image" Target="../media/image119.png"/><Relationship Id="rId5" Type="http://schemas.openxmlformats.org/officeDocument/2006/relationships/image" Target="../media/image6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3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8.png"/><Relationship Id="rId3" Type="http://schemas.openxmlformats.org/officeDocument/2006/relationships/image" Target="../media/image120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3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6.png"/><Relationship Id="rId3" Type="http://schemas.openxmlformats.org/officeDocument/2006/relationships/image" Target="../media/image74.png"/><Relationship Id="rId4" Type="http://schemas.openxmlformats.org/officeDocument/2006/relationships/image" Target="../media/image77.png"/><Relationship Id="rId5" Type="http://schemas.openxmlformats.org/officeDocument/2006/relationships/image" Target="../media/image79.png"/><Relationship Id="rId6" Type="http://schemas.openxmlformats.org/officeDocument/2006/relationships/image" Target="../media/image78.png"/><Relationship Id="rId7" Type="http://schemas.openxmlformats.org/officeDocument/2006/relationships/image" Target="../media/image8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3.png"/><Relationship Id="rId3" Type="http://schemas.openxmlformats.org/officeDocument/2006/relationships/image" Target="../media/image83.png"/><Relationship Id="rId4" Type="http://schemas.openxmlformats.org/officeDocument/2006/relationships/image" Target="../media/image80.png"/><Relationship Id="rId5" Type="http://schemas.openxmlformats.org/officeDocument/2006/relationships/image" Target="../media/image82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3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4.png"/><Relationship Id="rId3" Type="http://schemas.openxmlformats.org/officeDocument/2006/relationships/image" Target="../media/image87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1.png"/><Relationship Id="rId5" Type="http://schemas.openxmlformats.org/officeDocument/2006/relationships/image" Target="../media/image94.png"/><Relationship Id="rId6" Type="http://schemas.openxmlformats.org/officeDocument/2006/relationships/image" Target="../media/image96.png"/><Relationship Id="rId7" Type="http://schemas.openxmlformats.org/officeDocument/2006/relationships/image" Target="../media/image99.png"/><Relationship Id="rId8" Type="http://schemas.openxmlformats.org/officeDocument/2006/relationships/image" Target="../media/image95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3.png"/><Relationship Id="rId3" Type="http://schemas.openxmlformats.org/officeDocument/2006/relationships/image" Target="../media/image100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10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3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5" Type="http://schemas.openxmlformats.org/officeDocument/2006/relationships/image" Target="../media/image107.png"/><Relationship Id="rId6" Type="http://schemas.openxmlformats.org/officeDocument/2006/relationships/image" Target="../media/image106.png"/><Relationship Id="rId7" Type="http://schemas.openxmlformats.org/officeDocument/2006/relationships/image" Target="../media/image109.png"/><Relationship Id="rId8" Type="http://schemas.openxmlformats.org/officeDocument/2006/relationships/image" Target="../media/image10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3" name="Google Shape;1573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4" name="Google Shape;1574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75" name="Google Shape;1575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6" name="Google Shape;1576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7" name="Google Shape;1577;p10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8" name="Google Shape;1578;p10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9" name="Google Shape;1579;p10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0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1" name="Google Shape;1581;p10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2" name="Google Shape;1582;p10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3" name="Google Shape;1583;p10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4" name="Google Shape;1584;p10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10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6" name="Google Shape;1586;p10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7" name="Google Shape;1587;p10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10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9" name="Google Shape;1589;p10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0" name="Google Shape;1590;p10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1" name="Google Shape;1591;p10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2" name="Google Shape;1592;p10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3" name="Google Shape;1593;p10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10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10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6" name="Google Shape;1596;p10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7" name="Google Shape;1597;p10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8" name="Google Shape;1598;p103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9" name="Google Shape;1599;p103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103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2" name="Google Shape;1602;p10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03" name="Google Shape;1603;p104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4" name="Google Shape;1604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05" name="Google Shape;1605;p10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6" name="Google Shape;160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104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608" name="Google Shape;1608;p104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0" name="Google Shape;1610;p10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12" name="Google Shape;1612;p10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3" name="Google Shape;1613;p105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614" name="Google Shape;161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1615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7" name="Google Shape;1617;p10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8" name="Google Shape;1618;p106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619" name="Google Shape;1619;p106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1620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22" name="Google Shape;1622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3" name="Google Shape;1623;p107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624" name="Google Shape;1624;p107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_1">
    <p:spTree>
      <p:nvGrpSpPr>
        <p:cNvPr id="1625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6" name="Google Shape;1626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627" name="Google Shape;1627;p108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8" name="Google Shape;1628;p108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629" name="Google Shape;1629;p108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0" name="Google Shape;1630;p108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08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3" name="Google Shape;1633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634" name="Google Shape;1634;p109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635" name="Google Shape;1635;p109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36" name="Google Shape;1636;p109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7" name="Google Shape;1637;p109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p109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0" name="Google Shape;1640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1" name="Google Shape;1641;p110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642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3" name="Google Shape;1643;p1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4" name="Google Shape;1644;p111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47" name="Google Shape;1647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>
  <p:cSld name="TITLE_AND_BODY_1"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p113"/>
          <p:cNvSpPr txBox="1"/>
          <p:nvPr>
            <p:ph type="title"/>
          </p:nvPr>
        </p:nvSpPr>
        <p:spPr>
          <a:xfrm>
            <a:off x="390606" y="2215156"/>
            <a:ext cx="8229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>
  <p:cSld name="Title and Content">
    <p:bg>
      <p:bgPr>
        <a:solidFill>
          <a:srgbClr val="FFFFFF"/>
        </a:solidFill>
      </p:bgPr>
    </p:bg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14"/>
          <p:cNvSpPr/>
          <p:nvPr/>
        </p:nvSpPr>
        <p:spPr>
          <a:xfrm>
            <a:off x="-1" y="4814223"/>
            <a:ext cx="9155700" cy="343200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2" name="Google Shape;1652;p114"/>
          <p:cNvSpPr txBox="1"/>
          <p:nvPr>
            <p:ph type="title"/>
          </p:nvPr>
        </p:nvSpPr>
        <p:spPr>
          <a:xfrm>
            <a:off x="304800" y="0"/>
            <a:ext cx="54705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1653" name="Google Shape;1653;p114"/>
          <p:cNvCxnSpPr/>
          <p:nvPr/>
        </p:nvCxnSpPr>
        <p:spPr>
          <a:xfrm>
            <a:off x="0" y="490390"/>
            <a:ext cx="9144000" cy="0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6" name="Google Shape;56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8" name="Google Shape;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2" name="Google Shape;6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" name="Google Shape;6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8" name="Google Shape;6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" name="Google Shape;69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2" name="Google Shape;7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6" name="Google Shape;76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9" name="Google Shape;79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6" name="Google Shape;86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8" name="Google Shape;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3" name="Google Shape;93;p1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2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7" name="Google Shape;107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" name="Google Shape;115;p2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" name="Google Shape;116;p2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" name="Google Shape;11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2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3" name="Google Shape;123;p2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0" name="Google Shape;130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2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5" name="Google Shape;145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9" name="Google Shape;149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2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0" name="Google Shape;16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5" name="Google Shape;165;p2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" name="Google Shape;166;p2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7" name="Google Shape;167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" name="Google Shape;168;p2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2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2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82" name="Google Shape;182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3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" name="Google Shape;185;p3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6" name="Google Shape;18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3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" name="Google Shape;19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" name="Google Shape;19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5" name="Google Shape;195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6" name="Google Shape;196;p3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7" name="Google Shape;197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" name="Google Shape;198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3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00" name="Google Shape;200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1" name="Google Shape;201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3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03" name="Google Shape;203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4" name="Google Shape;204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3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6" name="Google Shape;206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7" name="Google Shape;207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8" name="Google Shape;208;p3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" name="Google Shape;213;p3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" name="Google Shape;218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9" name="Google Shape;219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" name="Google Shape;221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2" name="Google Shape;222;p3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3" name="Google Shape;223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" name="Google Shape;224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5" name="Google Shape;225;p3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6" name="Google Shape;226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8" name="Google Shape;228;p3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9" name="Google Shape;229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" name="Google Shape;230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3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32" name="Google Shape;23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3" name="Google Shape;23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" name="Google Shape;234;p3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" name="Google Shape;239;p3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" name="Google Shape;240;p3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1" name="Google Shape;241;p3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42" name="Google Shape;242;p3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3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9" name="Google Shape;249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0" name="Google Shape;250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" name="Google Shape;251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2" name="Google Shape;252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3" name="Google Shape;253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4" name="Google Shape;254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5" name="Google Shape;255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33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" name="Google Shape;257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9" name="Google Shape;25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3" name="Google Shape;26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7" name="Google Shape;26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1" name="Google Shape;27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5" name="Google Shape;27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8" name="Google Shape;278;p3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3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6" name="Google Shape;286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8" name="Google Shape;288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9" name="Google Shape;289;p3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90" name="Google Shape;290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34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" name="Google Shape;293;p3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5" name="Google Shape;295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9" name="Google Shape;299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03" name="Google Shape;303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4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7" name="Google Shape;30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4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11" name="Google Shape;311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34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" name="Google Shape;314;p34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" name="Google Shape;315;p3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" name="Google Shape;316;p34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" name="Google Shape;32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2" name="Google Shape;32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5" name="Google Shape;325;p3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" name="Google Shape;326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" name="Google Shape;327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" name="Google Shape;328;p35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" name="Google Shape;329;p3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31" name="Google Shape;331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2" name="Google Shape;332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p3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" name="Google Shape;334;p3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35" name="Google Shape;335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36" name="Google Shape;336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" name="Google Shape;337;p3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3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39" name="Google Shape;339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0" name="Google Shape;340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3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3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43" name="Google Shape;34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4" name="Google Shape;34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3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47" name="Google Shape;347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48" name="Google Shape;348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5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5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" name="Google Shape;351;p3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" name="Google Shape;352;p3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" name="Google Shape;353;p35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61" name="Google Shape;361;p36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62" name="Google Shape;36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36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36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67" name="Google Shape;36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6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36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36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72" name="Google Shape;37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36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" name="Google Shape;375;p36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36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77" name="Google Shape;37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8" name="Google Shape;37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36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" name="Google Shape;380;p36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36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82" name="Google Shape;38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3" name="Google Shape;38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4" name="Google Shape;384;p36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" name="Google Shape;385;p36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36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87" name="Google Shape;387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8" name="Google Shape;388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9" name="Google Shape;389;p36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0" name="Google Shape;390;p36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1" name="Google Shape;391;p36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92" name="Google Shape;392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3" name="Google Shape;393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36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8" name="Google Shape;398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9" name="Google Shape;39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3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3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3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3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3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3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3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3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3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3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3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3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3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3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37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3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3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37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3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3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37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3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3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3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3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37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7" name="Google Shape;447;p38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8" name="Google Shape;448;p38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49" name="Google Shape;44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38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38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38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54" name="Google Shape;45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8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7" name="Google Shape;457;p38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8" name="Google Shape;458;p38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59" name="Google Shape;45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8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2" name="Google Shape;462;p38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3" name="Google Shape;463;p38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64" name="Google Shape;46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8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38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38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69" name="Google Shape;46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0" name="Google Shape;47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38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3" name="Google Shape;473;p38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74" name="Google Shape;47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5" name="Google Shape;47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6" name="Google Shape;476;p38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38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38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79" name="Google Shape;479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38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38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3" name="Google Shape;483;p38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84" name="Google Shape;484;p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6" name="Google Shape;486;p38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3" name="Google Shape;493;p39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94" name="Google Shape;49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95" name="Google Shape;49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" name="Google Shape;496;p39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98" name="Google Shape;498;p39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99" name="Google Shape;499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0" name="Google Shape;500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1" name="Google Shape;501;p39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03" name="Google Shape;503;p39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504" name="Google Shape;504;p3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05" name="Google Shape;505;p3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6" name="Google Shape;506;p39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3" name="Google Shape;513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516" name="Google Shape;516;p40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517" name="Google Shape;517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18" name="Google Shape;518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9" name="Google Shape;519;p40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523" name="Google Shape;523;p4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524" name="Google Shape;524;p40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9" name="Google Shape;52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0" name="Google Shape;53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1" name="Google Shape;531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2" name="Google Shape;532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3" name="Google Shape;533;p41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4" name="Google Shape;534;p41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1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1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1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1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39" name="Google Shape;539;p41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0" name="Google Shape;540;p41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41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41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5" name="Google Shape;545;p41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46" name="Google Shape;546;p41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1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41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41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41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41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1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2_7_1_5_1_1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43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8" name="Google Shape;558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9" name="Google Shape;559;p4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0" name="Google Shape;5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3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62" name="Google Shape;562;p43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4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6" name="Google Shape;566;p4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7" name="Google Shape;567;p44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568" name="Google Shape;56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5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2" name="Google Shape;572;p45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6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77" name="Google Shape;577;p46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8" name="Google Shape;578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2" name="Google Shape;582;p47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3" name="Google Shape;583;p47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84" name="Google Shape;584;p47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5" name="Google Shape;585;p47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7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8" name="Google Shape;588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0" name="Google Shape;590;p48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591" name="Google Shape;591;p48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8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8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8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49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598" name="Google Shape;598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50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602" name="Google Shape;602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>
  <p:cSld name="Title Slide">
    <p:bg>
      <p:bgPr>
        <a:solidFill>
          <a:srgbClr val="404040"/>
        </a:solidFill>
      </p:bgPr>
    </p:bg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51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51"/>
          <p:cNvSpPr/>
          <p:nvPr/>
        </p:nvSpPr>
        <p:spPr>
          <a:xfrm>
            <a:off x="426890" y="3014288"/>
            <a:ext cx="3535510" cy="25506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Coding Bootcamp</a:t>
            </a:r>
            <a:endParaRPr/>
          </a:p>
        </p:txBody>
      </p:sp>
      <p:sp>
        <p:nvSpPr>
          <p:cNvPr id="607" name="Google Shape;607;p51"/>
          <p:cNvSpPr txBox="1"/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0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showMasterSp="0" type="tx">
  <p:cSld name="TITLE_AND_BODY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2"/>
          <p:cNvSpPr/>
          <p:nvPr/>
        </p:nvSpPr>
        <p:spPr>
          <a:xfrm>
            <a:off x="-1" y="4814223"/>
            <a:ext cx="9155743" cy="343311"/>
          </a:xfrm>
          <a:prstGeom prst="rect">
            <a:avLst/>
          </a:prstGeom>
          <a:solidFill>
            <a:srgbClr val="1D1A36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52"/>
          <p:cNvSpPr txBox="1"/>
          <p:nvPr>
            <p:ph type="title"/>
          </p:nvPr>
        </p:nvSpPr>
        <p:spPr>
          <a:xfrm>
            <a:off x="304800" y="0"/>
            <a:ext cx="5470527" cy="4903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cxnSp>
        <p:nvCxnSpPr>
          <p:cNvPr id="611" name="Google Shape;611;p52"/>
          <p:cNvCxnSpPr/>
          <p:nvPr/>
        </p:nvCxnSpPr>
        <p:spPr>
          <a:xfrm>
            <a:off x="0" y="490390"/>
            <a:ext cx="9144001" cy="1"/>
          </a:xfrm>
          <a:prstGeom prst="straightConnector1">
            <a:avLst/>
          </a:prstGeom>
          <a:noFill/>
          <a:ln cap="flat" cmpd="sng" w="41275">
            <a:solidFill>
              <a:srgbClr val="C83232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Blank" showMasterSp="0">
  <p:cSld name="1_Blank">
    <p:bg>
      <p:bgPr>
        <a:solidFill>
          <a:srgbClr val="404040"/>
        </a:solidFill>
      </p:bgPr>
    </p:bg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5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D1A36"/>
          </a:solidFill>
          <a:ln cap="flat" cmpd="sng" w="12700">
            <a:solidFill>
              <a:srgbClr val="42719B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53"/>
          <p:cNvSpPr/>
          <p:nvPr/>
        </p:nvSpPr>
        <p:spPr>
          <a:xfrm>
            <a:off x="426890" y="2803209"/>
            <a:ext cx="6335862" cy="25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53"/>
          <p:cNvSpPr txBox="1"/>
          <p:nvPr>
            <p:ph type="title"/>
          </p:nvPr>
        </p:nvSpPr>
        <p:spPr>
          <a:xfrm>
            <a:off x="390606" y="2215156"/>
            <a:ext cx="8229601" cy="6538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Arial"/>
              <a:buNone/>
              <a:defRPr b="1" i="1" sz="4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showMasterSp="0">
  <p:cSld name="Title Only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 Only_1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5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2" name="Google Shape;622;p5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5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24" name="Google Shape;62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25" name="Google Shape;625;p5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6" name="Google Shape;626;p5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7" name="Google Shape;627;p5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28" name="Google Shape;62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7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32" name="Google Shape;632;p5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5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34" name="Google Shape;63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35" name="Google Shape;635;p5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5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7" name="Google Shape;637;p5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38" name="Google Shape;638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58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" name="Google Shape;641;p5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2" name="Google Shape;642;p5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44" name="Google Shape;64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5" name="Google Shape;645;p5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6" name="Google Shape;646;p5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7" name="Google Shape;647;p5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48" name="Google Shape;64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59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Google Shape;651;p6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2" name="Google Shape;652;p6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3" name="Google Shape;6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54" name="Google Shape;65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56" name="Google Shape;656;p6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6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8" name="Google Shape;658;p6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9" name="Google Shape;659;p60"/>
          <p:cNvSpPr txBox="1"/>
          <p:nvPr/>
        </p:nvSpPr>
        <p:spPr>
          <a:xfrm>
            <a:off x="206300" y="4868750"/>
            <a:ext cx="37941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1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4" name="Google Shape;664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61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6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62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9" name="Google Shape;669;p6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0" name="Google Shape;670;p6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63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64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64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64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2" name="Google Shape;682;p64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64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84" name="Google Shape;684;p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5" name="Google Shape;685;p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6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6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65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0" name="Google Shape;690;p65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6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6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6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6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66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97" name="Google Shape;697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8" name="Google Shape;698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6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6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6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3" name="Google Shape;70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6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5" name="Google Shape;705;p67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6" name="Google Shape;706;p67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6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8" name="Google Shape;708;p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6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68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12" name="Google Shape;712;p6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3" name="Google Shape;713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6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68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716" name="Google Shape;716;p6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7" name="Google Shape;717;p68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8" name="Google Shape;718;p6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6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2" name="Google Shape;72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69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4" name="Google Shape;724;p69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6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Google Shape;726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27" name="Google Shape;727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0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0" name="Google Shape;730;p7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7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2" name="Google Shape;732;p70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70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34" name="Google Shape;734;p7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7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8" name="Google Shape;738;p7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7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0" name="Google Shape;740;p71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2" name="Google Shape;74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7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4" name="Google Shape;744;p7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5" name="Google Shape;745;p7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6" name="Google Shape;746;p7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7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749" name="Google Shape;749;p7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50" name="Google Shape;750;p72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72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7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7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5" name="Google Shape;755;p7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7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60" name="Google Shape;760;p7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7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2" name="Google Shape;762;p7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763" name="Google Shape;763;p73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764" name="Google Shape;764;p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65" name="Google Shape;765;p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73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767" name="Google Shape;767;p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68" name="Google Shape;768;p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73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770" name="Google Shape;770;p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71" name="Google Shape;771;p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" name="Google Shape;772;p73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773" name="Google Shape;773;p7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74" name="Google Shape;774;p73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5" name="Google Shape;775;p73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7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7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7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73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73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1" name="Google Shape;781;p73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7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6" name="Google Shape;786;p7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7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7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789" name="Google Shape;789;p74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790" name="Google Shape;790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91" name="Google Shape;791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2" name="Google Shape;792;p74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793" name="Google Shape;793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94" name="Google Shape;794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5" name="Google Shape;795;p74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796" name="Google Shape;796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797" name="Google Shape;797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74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799" name="Google Shape;799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00" name="Google Shape;800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1" name="Google Shape;801;p74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2" name="Google Shape;802;p7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7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7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7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6" name="Google Shape;806;p74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74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808" name="Google Shape;808;p74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809" name="Google Shape;809;p7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10" name="Google Shape;810;p74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1" name="Google Shape;811;p7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7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5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6" name="Google Shape;816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17" name="Google Shape;817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8" name="Google Shape;818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9" name="Google Shape;819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820" name="Google Shape;820;p75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821" name="Google Shape;821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22" name="Google Shape;822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3" name="Google Shape;823;p75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4" name="Google Shape;824;p75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5" name="Google Shape;825;p75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826" name="Google Shape;826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27" name="Google Shape;827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8" name="Google Shape;828;p75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9" name="Google Shape;829;p75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830" name="Google Shape;830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31" name="Google Shape;831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2" name="Google Shape;832;p75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3" name="Google Shape;833;p75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834" name="Google Shape;834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35" name="Google Shape;835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6" name="Google Shape;836;p75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7" name="Google Shape;837;p75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838" name="Google Shape;838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39" name="Google Shape;839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0" name="Google Shape;840;p75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1" name="Google Shape;841;p75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842" name="Google Shape;842;p7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43" name="Google Shape;843;p7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4" name="Google Shape;844;p75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75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6" name="Google Shape;846;p75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75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8" name="Google Shape;848;p75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 1">
  <p:cSld name="CUSTOM_2_7_1_3_1_1_3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76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2" name="Google Shape;852;p7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3" name="Google Shape;853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4" name="Google Shape;854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5" name="Google Shape;855;p7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856" name="Google Shape;856;p76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857" name="Google Shape;857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58" name="Google Shape;858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9" name="Google Shape;859;p76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0" name="Google Shape;860;p76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1" name="Google Shape;861;p76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862" name="Google Shape;862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63" name="Google Shape;863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4" name="Google Shape;864;p76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5" name="Google Shape;865;p76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866" name="Google Shape;866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67" name="Google Shape;867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8" name="Google Shape;868;p76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9" name="Google Shape;869;p76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870" name="Google Shape;870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71" name="Google Shape;871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2" name="Google Shape;872;p76"/>
          <p:cNvSpPr/>
          <p:nvPr/>
        </p:nvSpPr>
        <p:spPr>
          <a:xfrm>
            <a:off x="1352550" y="3602150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3" name="Google Shape;873;p76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874" name="Google Shape;874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75" name="Google Shape;875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6" name="Google Shape;876;p76"/>
          <p:cNvSpPr/>
          <p:nvPr/>
        </p:nvSpPr>
        <p:spPr>
          <a:xfrm>
            <a:off x="1352550" y="4193275"/>
            <a:ext cx="3242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7" name="Google Shape;877;p76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878" name="Google Shape;878;p7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79" name="Google Shape;879;p7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0" name="Google Shape;880;p76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76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76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3" name="Google Shape;883;p76"/>
          <p:cNvSpPr txBox="1"/>
          <p:nvPr>
            <p:ph idx="7" type="subTitle"/>
          </p:nvPr>
        </p:nvSpPr>
        <p:spPr>
          <a:xfrm>
            <a:off x="-12150" y="3622100"/>
            <a:ext cx="5263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76"/>
          <p:cNvSpPr txBox="1"/>
          <p:nvPr>
            <p:ph idx="8" type="subTitle"/>
          </p:nvPr>
        </p:nvSpPr>
        <p:spPr>
          <a:xfrm>
            <a:off x="-12100" y="4236125"/>
            <a:ext cx="487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7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7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7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0" name="Google Shape;890;p7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1" name="Google Shape;891;p7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892" name="Google Shape;892;p7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893" name="Google Shape;893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94" name="Google Shape;894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5" name="Google Shape;895;p77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6" name="Google Shape;896;p7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7" name="Google Shape;897;p7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898" name="Google Shape;898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899" name="Google Shape;899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0" name="Google Shape;900;p7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1" name="Google Shape;901;p7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902" name="Google Shape;902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903" name="Google Shape;903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4" name="Google Shape;904;p7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5" name="Google Shape;905;p7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906" name="Google Shape;906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907" name="Google Shape;907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8" name="Google Shape;908;p7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9" name="Google Shape;909;p7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910" name="Google Shape;910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911" name="Google Shape;911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2" name="Google Shape;912;p7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3" name="Google Shape;913;p7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914" name="Google Shape;914;p7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915" name="Google Shape;915;p7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6" name="Google Shape;916;p77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7" name="Google Shape;917;p77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77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7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77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78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7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26" name="Google Shape;926;p7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7" name="Google Shape;927;p7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928" name="Google Shape;928;p78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929" name="Google Shape;929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30" name="Google Shape;930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1" name="Google Shape;931;p78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78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3" name="Google Shape;933;p78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934" name="Google Shape;934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35" name="Google Shape;935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6" name="Google Shape;936;p78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78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8" name="Google Shape;938;p78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939" name="Google Shape;939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40" name="Google Shape;940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1" name="Google Shape;941;p78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78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3" name="Google Shape;943;p78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944" name="Google Shape;944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45" name="Google Shape;945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6" name="Google Shape;946;p78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7" name="Google Shape;947;p78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8" name="Google Shape;948;p78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949" name="Google Shape;949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50" name="Google Shape;950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1" name="Google Shape;951;p78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78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3" name="Google Shape;953;p78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954" name="Google Shape;954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55" name="Google Shape;955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6" name="Google Shape;956;p78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78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8" name="Google Shape;958;p78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959" name="Google Shape;959;p7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60" name="Google Shape;960;p7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1" name="Google Shape;961;p78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7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7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5" name="Google Shape;965;p7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6" name="Google Shape;966;p7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7" name="Google Shape;967;p7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79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9" name="Google Shape;969;p79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970" name="Google Shape;97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71" name="Google Shape;97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2" name="Google Shape;972;p79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3" name="Google Shape;973;p79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4" name="Google Shape;974;p79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975" name="Google Shape;97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76" name="Google Shape;97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7" name="Google Shape;977;p79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79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9" name="Google Shape;979;p79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980" name="Google Shape;98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81" name="Google Shape;98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2" name="Google Shape;982;p79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3" name="Google Shape;983;p79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4" name="Google Shape;984;p79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985" name="Google Shape;98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86" name="Google Shape;98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7" name="Google Shape;987;p79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79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9" name="Google Shape;989;p79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990" name="Google Shape;99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91" name="Google Shape;99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2" name="Google Shape;992;p79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3" name="Google Shape;993;p79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4" name="Google Shape;994;p79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995" name="Google Shape;99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996" name="Google Shape;99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7" name="Google Shape;997;p79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79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9" name="Google Shape;999;p79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000" name="Google Shape;1000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01" name="Google Shape;1001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2" name="Google Shape;1002;p79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3" name="Google Shape;1003;p79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4" name="Google Shape;1004;p79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005" name="Google Shape;1005;p7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06" name="Google Shape;1006;p7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7" name="Google Shape;1007;p79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0" name="Google Shape;1010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11" name="Google Shape;1011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2" name="Google Shape;1012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3" name="Google Shape;1013;p8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4" name="Google Shape;1014;p8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5" name="Google Shape;1015;p8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016" name="Google Shape;101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17" name="Google Shape;101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8" name="Google Shape;1018;p80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9" name="Google Shape;1019;p8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0" name="Google Shape;1020;p8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021" name="Google Shape;102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22" name="Google Shape;102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3" name="Google Shape;1023;p80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4" name="Google Shape;1024;p8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5" name="Google Shape;1025;p8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026" name="Google Shape;102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27" name="Google Shape;102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8" name="Google Shape;1028;p80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9" name="Google Shape;1029;p8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0" name="Google Shape;1030;p8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031" name="Google Shape;103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32" name="Google Shape;103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3" name="Google Shape;1033;p80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4" name="Google Shape;1034;p8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5" name="Google Shape;1035;p8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036" name="Google Shape;103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37" name="Google Shape;103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8" name="Google Shape;1038;p80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9" name="Google Shape;1039;p8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0" name="Google Shape;1040;p8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041" name="Google Shape;104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42" name="Google Shape;104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3" name="Google Shape;1043;p80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4" name="Google Shape;1044;p8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5" name="Google Shape;1045;p8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046" name="Google Shape;1046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47" name="Google Shape;1047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8" name="Google Shape;1048;p80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9" name="Google Shape;1049;p8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0" name="Google Shape;1050;p8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051" name="Google Shape;1051;p8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52" name="Google Shape;1052;p8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3" name="Google Shape;1053;p80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6" name="Google Shape;1056;p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57" name="Google Shape;1057;p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8" name="Google Shape;1058;p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9" name="Google Shape;1059;p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60" name="Google Shape;1060;p81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061" name="Google Shape;1061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62" name="Google Shape;1062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3" name="Google Shape;1063;p81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81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65" name="Google Shape;1065;p81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066" name="Google Shape;1066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67" name="Google Shape;1067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8" name="Google Shape;1068;p81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81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70" name="Google Shape;1070;p81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071" name="Google Shape;1071;p8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72" name="Google Shape;1072;p8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3" name="Google Shape;1073;p81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81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8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82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8" name="Google Shape;1078;p8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8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80" name="Google Shape;1080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1" name="Google Shape;1081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2" name="Google Shape;1082;p8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083" name="Google Shape;1083;p82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084" name="Google Shape;1084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85" name="Google Shape;1085;p8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6" name="Google Shape;1086;p82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7" name="Google Shape;1087;p82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8" name="Google Shape;1088;p82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9" name="Google Shape;1089;p82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090" name="Google Shape;1090;p8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1" name="Google Shape;1091;p8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2" name="Google Shape;1092;p82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3" name="Google Shape;1093;p82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8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6" name="Google Shape;1096;p8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7" name="Google Shape;1097;p8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8" name="Google Shape;1098;p8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9" name="Google Shape;1099;p8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0" name="Google Shape;1100;p83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1" name="Google Shape;1101;p83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2" name="Google Shape;1102;p83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3" name="Google Shape;1103;p83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83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83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6" name="Google Shape;1106;p83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07" name="Google Shape;1107;p83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83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83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83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83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2" name="Google Shape;1112;p83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3" name="Google Shape;1113;p83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83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83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6" name="Google Shape;1116;p83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7" name="Google Shape;1117;p83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8" name="Google Shape;1118;p83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9" name="Google Shape;1119;p83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8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3" name="Google Shape;1123;p8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24" name="Google Shape;1124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5" name="Google Shape;112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6" name="Google Shape;1126;p8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7" name="Google Shape;1127;p8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8" name="Google Shape;1128;p8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9" name="Google Shape;1129;p8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8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8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2" name="Google Shape;1132;p8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3" name="Google Shape;1133;p8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34" name="Google Shape;1134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5" name="Google Shape;1135;p8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6" name="Google Shape;1136;p84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7" name="Google Shape;1137;p8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1" name="Google Shape;1141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42" name="Google Shape;1142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3" name="Google Shape;1143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4" name="Google Shape;1144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5" name="Google Shape;1145;p8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6" name="Google Shape;1146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7" name="Google Shape;1147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9" name="Google Shape;1149;p8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0" name="Google Shape;1150;p8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1" name="Google Shape;1151;p8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2" name="Google Shape;1152;p8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3" name="Google Shape;1153;p8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8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5" name="Google Shape;1155;p8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p8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9" name="Google Shape;1159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60" name="Google Shape;1160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61" name="Google Shape;1161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62" name="Google Shape;1162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3" name="Google Shape;1163;p86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4" name="Google Shape;1164;p8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p8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8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7" name="Google Shape;1167;p8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8" name="Google Shape;1168;p8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9" name="Google Shape;1169;p8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70" name="Google Shape;1170;p8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8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2" name="Google Shape;1172;p8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3" name="Google Shape;1173;p8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8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6" name="Google Shape;1176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7" name="Google Shape;1177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8" name="Google Shape;1178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9" name="Google Shape;1179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0" name="Google Shape;1180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1" name="Google Shape;1181;p8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2" name="Google Shape;1182;p8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3" name="Google Shape;1183;p8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8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5" name="Google Shape;1185;p8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6" name="Google Shape;1186;p8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7" name="Google Shape;1187;p8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88" name="Google Shape;1188;p8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9" name="Google Shape;1189;p8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0" name="Google Shape;1190;p8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1" name="Google Shape;1191;p8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8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" name="Google Shape;1194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5" name="Google Shape;1195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96" name="Google Shape;1196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7" name="Google Shape;1197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98" name="Google Shape;1198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9" name="Google Shape;1199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0" name="Google Shape;1200;p8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1" name="Google Shape;1201;p8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2" name="Google Shape;1202;p8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3" name="Google Shape;1203;p8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8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5" name="Google Shape;1205;p8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6" name="Google Shape;1206;p8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7" name="Google Shape;1207;p8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8" name="Google Shape;1208;p8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09" name="Google Shape;1209;p8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8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1" name="Google Shape;1211;p88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2" name="Google Shape;1212;p8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3" name="Google Shape;1213;p88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8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7" name="Google Shape;1217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18" name="Google Shape;1218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9" name="Google Shape;1219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0" name="Google Shape;1220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1" name="Google Shape;1221;p8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2" name="Google Shape;1222;p8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3" name="Google Shape;1223;p8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p8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5" name="Google Shape;1225;p8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6" name="Google Shape;1226;p8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7" name="Google Shape;1227;p8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28" name="Google Shape;1228;p8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p8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30" name="Google Shape;1230;p8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p8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2" name="Google Shape;1232;p8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3" name="Google Shape;1233;p89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4" name="Google Shape;1234;p89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9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7" name="Google Shape;1237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8" name="Google Shape;1238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39" name="Google Shape;1239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0" name="Google Shape;1240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1" name="Google Shape;1241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2" name="Google Shape;1242;p9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3" name="Google Shape;1243;p9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4" name="Google Shape;1244;p9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9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9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7" name="Google Shape;1247;p9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8" name="Google Shape;1248;p9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9" name="Google Shape;1249;p9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0" name="Google Shape;1250;p9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51" name="Google Shape;1251;p9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2" name="Google Shape;1252;p9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3" name="Google Shape;1253;p9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4" name="Google Shape;1254;p9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5" name="Google Shape;1255;p9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9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8" name="Google Shape;1258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9" name="Google Shape;1259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60" name="Google Shape;1260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1" name="Google Shape;1261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2" name="Google Shape;1262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3" name="Google Shape;1263;p9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4" name="Google Shape;1264;p9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9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9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7" name="Google Shape;1267;p9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8" name="Google Shape;1268;p9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9" name="Google Shape;1269;p9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0" name="Google Shape;1270;p9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9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2" name="Google Shape;1272;p9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9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9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5" name="Google Shape;1275;p9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6" name="Google Shape;1276;p91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9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0" name="Google Shape;1280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81" name="Google Shape;1281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2" name="Google Shape;1282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3" name="Google Shape;1283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4" name="Google Shape;1284;p9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5" name="Google Shape;1285;p9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6" name="Google Shape;1286;p9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9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9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9" name="Google Shape;1289;p9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9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1" name="Google Shape;1291;p9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2" name="Google Shape;1292;p9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3" name="Google Shape;1293;p9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4" name="Google Shape;1294;p9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95" name="Google Shape;1295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6" name="Google Shape;1296;p9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7" name="Google Shape;1297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92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p9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9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p9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3" name="Google Shape;1303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4" name="Google Shape;1304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05" name="Google Shape;1305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6" name="Google Shape;1306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7" name="Google Shape;1307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8" name="Google Shape;1308;p9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9" name="Google Shape;1309;p9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0" name="Google Shape;1310;p9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1" name="Google Shape;1311;p9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2" name="Google Shape;1312;p9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3" name="Google Shape;1313;p9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9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5" name="Google Shape;1315;p9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6" name="Google Shape;1316;p9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7" name="Google Shape;1317;p9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8" name="Google Shape;1318;p9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9" name="Google Shape;1319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9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325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9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8" name="Google Shape;1328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29" name="Google Shape;1329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0" name="Google Shape;1330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31" name="Google Shape;1331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2" name="Google Shape;1332;p9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3" name="Google Shape;1333;p9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4" name="Google Shape;1334;p9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9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9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7" name="Google Shape;1337;p9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8" name="Google Shape;1338;p9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9" name="Google Shape;1339;p9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0" name="Google Shape;1340;p9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1" name="Google Shape;1341;p9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2" name="Google Shape;1342;p9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43" name="Google Shape;1343;p9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4" name="Google Shape;1344;p9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9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6" name="Google Shape;1346;p9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7" name="Google Shape;1347;p94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8" name="Google Shape;1348;p94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9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1" name="Google Shape;1351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2" name="Google Shape;1352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53" name="Google Shape;1353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4" name="Google Shape;1354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5" name="Google Shape;1355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6" name="Google Shape;1356;p9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7" name="Google Shape;1357;p9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8" name="Google Shape;1358;p9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p9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0" name="Google Shape;1360;p9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1" name="Google Shape;1361;p9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9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3" name="Google Shape;1363;p9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9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5" name="Google Shape;1365;p9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6" name="Google Shape;1366;p9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67" name="Google Shape;1367;p95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95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95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0" name="Google Shape;1370;p95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1" name="Google Shape;1371;p95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95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9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5" name="Google Shape;1375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6" name="Google Shape;1376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77" name="Google Shape;1377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8" name="Google Shape;1378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79" name="Google Shape;1379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0" name="Google Shape;1380;p9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1" name="Google Shape;1381;p9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9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3" name="Google Shape;1383;p9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4" name="Google Shape;1384;p9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5" name="Google Shape;1385;p9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p9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7" name="Google Shape;1387;p9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9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9" name="Google Shape;1389;p9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9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1" name="Google Shape;1391;p9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2" name="Google Shape;1392;p9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93" name="Google Shape;1393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9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9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96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9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3" name="Google Shape;1403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04" name="Google Shape;1404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5" name="Google Shape;1405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6" name="Google Shape;1406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7" name="Google Shape;1407;p9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8" name="Google Shape;1408;p9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9" name="Google Shape;1409;p9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0" name="Google Shape;1410;p9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1" name="Google Shape;1411;p9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2" name="Google Shape;1412;p9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3" name="Google Shape;1413;p9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4" name="Google Shape;1414;p9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9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9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p9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8" name="Google Shape;1418;p9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9" name="Google Shape;1419;p9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20" name="Google Shape;1420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9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9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9" name="Google Shape;1429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0" name="Google Shape;1430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31" name="Google Shape;143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2" name="Google Shape;1432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33" name="Google Shape;1433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4" name="Google Shape;1434;p9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5" name="Google Shape;1435;p9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9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7" name="Google Shape;1437;p9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8" name="Google Shape;1438;p9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9" name="Google Shape;1439;p9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0" name="Google Shape;1440;p9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1" name="Google Shape;1441;p9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2" name="Google Shape;1442;p9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3" name="Google Shape;1443;p9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9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5" name="Google Shape;1445;p9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6" name="Google Shape;1446;p9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47" name="Google Shape;1447;p9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8" name="Google Shape;1448;p9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9" name="Google Shape;1449;p9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9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1" name="Google Shape;1451;p9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98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3" name="Google Shape;1453;p98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9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6" name="Google Shape;1456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7" name="Google Shape;1457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8" name="Google Shape;1458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9" name="Google Shape;1459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0" name="Google Shape;1460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1" name="Google Shape;1461;p9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2" name="Google Shape;1462;p9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3" name="Google Shape;1463;p9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4" name="Google Shape;1464;p9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5" name="Google Shape;1465;p9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6" name="Google Shape;1466;p9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9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68" name="Google Shape;1468;p9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9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0" name="Google Shape;1470;p9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1" name="Google Shape;1471;p9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2" name="Google Shape;1472;p9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3" name="Google Shape;1473;p9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74" name="Google Shape;1474;p9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5" name="Google Shape;1475;p9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9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7" name="Google Shape;1477;p9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9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99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0" name="Google Shape;1480;p99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48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3" name="Google Shape;1483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4" name="Google Shape;1484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5" name="Google Shape;1485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6" name="Google Shape;1486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7" name="Google Shape;1487;p10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8" name="Google Shape;1488;p10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9" name="Google Shape;1489;p10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0" name="Google Shape;1490;p10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1" name="Google Shape;1491;p10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2" name="Google Shape;1492;p10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3" name="Google Shape;1493;p10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10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5" name="Google Shape;1495;p10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6" name="Google Shape;1496;p10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7" name="Google Shape;1497;p10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8" name="Google Shape;1498;p10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9" name="Google Shape;1499;p10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p10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1" name="Google Shape;1501;p10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10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3" name="Google Shape;1503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10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10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100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9" name="Google Shape;1509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0" name="Google Shape;1510;p100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3" name="Google Shape;1513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14" name="Google Shape;1514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5" name="Google Shape;1515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6" name="Google Shape;1516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10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8" name="Google Shape;1518;p10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10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0" name="Google Shape;1520;p10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1" name="Google Shape;1521;p10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10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3" name="Google Shape;1523;p10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4" name="Google Shape;1524;p10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5" name="Google Shape;1525;p10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6" name="Google Shape;1526;p10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7" name="Google Shape;1527;p10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8" name="Google Shape;1528;p10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9" name="Google Shape;1529;p10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0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1" name="Google Shape;1531;p10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10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3" name="Google Shape;1533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4" name="Google Shape;1534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5" name="Google Shape;1535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1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3" name="Google Shape;1543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4" name="Google Shape;1544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5" name="Google Shape;1545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6" name="Google Shape;1546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10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8" name="Google Shape;1548;p10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9" name="Google Shape;1549;p10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10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1" name="Google Shape;1551;p10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2" name="Google Shape;1552;p10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3" name="Google Shape;1553;p10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4" name="Google Shape;1554;p10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5" name="Google Shape;1555;p10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6" name="Google Shape;1556;p10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7" name="Google Shape;1557;p10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8" name="Google Shape;1558;p10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9" name="Google Shape;1559;p10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10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10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2" name="Google Shape;1562;p10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3" name="Google Shape;1563;p10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10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10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10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10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102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9" name="Google Shape;1569;p102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0" name="Google Shape;1570;p102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theme" Target="../theme/theme1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2.xml"/><Relationship Id="rId42" Type="http://schemas.openxmlformats.org/officeDocument/2006/relationships/slideLayout" Target="../slideLayouts/slideLayout94.xml"/><Relationship Id="rId41" Type="http://schemas.openxmlformats.org/officeDocument/2006/relationships/slideLayout" Target="../slideLayouts/slideLayout93.xml"/><Relationship Id="rId44" Type="http://schemas.openxmlformats.org/officeDocument/2006/relationships/slideLayout" Target="../slideLayouts/slideLayout96.xml"/><Relationship Id="rId43" Type="http://schemas.openxmlformats.org/officeDocument/2006/relationships/slideLayout" Target="../slideLayouts/slideLayout95.xml"/><Relationship Id="rId46" Type="http://schemas.openxmlformats.org/officeDocument/2006/relationships/slideLayout" Target="../slideLayouts/slideLayout98.xml"/><Relationship Id="rId45" Type="http://schemas.openxmlformats.org/officeDocument/2006/relationships/slideLayout" Target="../slideLayouts/slideLayout97.xml"/><Relationship Id="rId1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48" Type="http://schemas.openxmlformats.org/officeDocument/2006/relationships/slideLayout" Target="../slideLayouts/slideLayout100.xml"/><Relationship Id="rId47" Type="http://schemas.openxmlformats.org/officeDocument/2006/relationships/slideLayout" Target="../slideLayouts/slideLayout99.xml"/><Relationship Id="rId49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Relationship Id="rId31" Type="http://schemas.openxmlformats.org/officeDocument/2006/relationships/slideLayout" Target="../slideLayouts/slideLayout83.xml"/><Relationship Id="rId30" Type="http://schemas.openxmlformats.org/officeDocument/2006/relationships/slideLayout" Target="../slideLayouts/slideLayout82.xml"/><Relationship Id="rId33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84.xml"/><Relationship Id="rId35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86.xml"/><Relationship Id="rId37" Type="http://schemas.openxmlformats.org/officeDocument/2006/relationships/slideLayout" Target="../slideLayouts/slideLayout89.xml"/><Relationship Id="rId36" Type="http://schemas.openxmlformats.org/officeDocument/2006/relationships/slideLayout" Target="../slideLayouts/slideLayout88.xml"/><Relationship Id="rId39" Type="http://schemas.openxmlformats.org/officeDocument/2006/relationships/slideLayout" Target="../slideLayouts/slideLayout91.xml"/><Relationship Id="rId38" Type="http://schemas.openxmlformats.org/officeDocument/2006/relationships/slideLayout" Target="../slideLayouts/slideLayout90.xml"/><Relationship Id="rId20" Type="http://schemas.openxmlformats.org/officeDocument/2006/relationships/slideLayout" Target="../slideLayouts/slideLayout72.xml"/><Relationship Id="rId22" Type="http://schemas.openxmlformats.org/officeDocument/2006/relationships/slideLayout" Target="../slideLayouts/slideLayout74.xml"/><Relationship Id="rId21" Type="http://schemas.openxmlformats.org/officeDocument/2006/relationships/slideLayout" Target="../slideLayouts/slideLayout73.xml"/><Relationship Id="rId24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75.xml"/><Relationship Id="rId60" Type="http://schemas.openxmlformats.org/officeDocument/2006/relationships/theme" Target="../theme/theme3.xml"/><Relationship Id="rId26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0.xml"/><Relationship Id="rId27" Type="http://schemas.openxmlformats.org/officeDocument/2006/relationships/slideLayout" Target="../slideLayouts/slideLayout79.xml"/><Relationship Id="rId29" Type="http://schemas.openxmlformats.org/officeDocument/2006/relationships/slideLayout" Target="../slideLayouts/slideLayout81.xml"/><Relationship Id="rId51" Type="http://schemas.openxmlformats.org/officeDocument/2006/relationships/slideLayout" Target="../slideLayouts/slideLayout103.xml"/><Relationship Id="rId50" Type="http://schemas.openxmlformats.org/officeDocument/2006/relationships/slideLayout" Target="../slideLayouts/slideLayout102.xml"/><Relationship Id="rId53" Type="http://schemas.openxmlformats.org/officeDocument/2006/relationships/slideLayout" Target="../slideLayouts/slideLayout105.xml"/><Relationship Id="rId52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63.xml"/><Relationship Id="rId5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62.xml"/><Relationship Id="rId54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65.xml"/><Relationship Id="rId5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64.xml"/><Relationship Id="rId56" Type="http://schemas.openxmlformats.org/officeDocument/2006/relationships/slideLayout" Target="../slideLayouts/slideLayout108.xml"/><Relationship Id="rId15" Type="http://schemas.openxmlformats.org/officeDocument/2006/relationships/slideLayout" Target="../slideLayouts/slideLayout67.xml"/><Relationship Id="rId5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66.xml"/><Relationship Id="rId58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69.xml"/><Relationship Id="rId16" Type="http://schemas.openxmlformats.org/officeDocument/2006/relationships/slideLayout" Target="../slideLayouts/slideLayout68.xml"/><Relationship Id="rId19" Type="http://schemas.openxmlformats.org/officeDocument/2006/relationships/slideLayout" Target="../slideLayouts/slideLayout71.xml"/><Relationship Id="rId18" Type="http://schemas.openxmlformats.org/officeDocument/2006/relationships/slideLayout" Target="../slideLayouts/slideLayout7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533400" y="4898707"/>
            <a:ext cx="2787650" cy="151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© 2016 | Coding Boot Camp - All Rights Reserved</a:t>
            </a:r>
            <a:endParaRPr/>
          </a:p>
        </p:txBody>
      </p:sp>
      <p:sp>
        <p:nvSpPr>
          <p:cNvPr id="52" name="Google Shape;52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5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  <p:sldLayoutId id="2147483718" r:id="rId19"/>
    <p:sldLayoutId id="2147483719" r:id="rId20"/>
    <p:sldLayoutId id="2147483720" r:id="rId21"/>
    <p:sldLayoutId id="2147483721" r:id="rId22"/>
    <p:sldLayoutId id="2147483722" r:id="rId23"/>
    <p:sldLayoutId id="2147483723" r:id="rId24"/>
    <p:sldLayoutId id="2147483724" r:id="rId25"/>
    <p:sldLayoutId id="2147483725" r:id="rId26"/>
    <p:sldLayoutId id="2147483726" r:id="rId27"/>
    <p:sldLayoutId id="2147483727" r:id="rId28"/>
    <p:sldLayoutId id="2147483728" r:id="rId29"/>
    <p:sldLayoutId id="2147483729" r:id="rId30"/>
    <p:sldLayoutId id="2147483730" r:id="rId31"/>
    <p:sldLayoutId id="2147483731" r:id="rId32"/>
    <p:sldLayoutId id="2147483732" r:id="rId33"/>
    <p:sldLayoutId id="2147483733" r:id="rId34"/>
    <p:sldLayoutId id="2147483734" r:id="rId35"/>
    <p:sldLayoutId id="2147483735" r:id="rId36"/>
    <p:sldLayoutId id="2147483736" r:id="rId37"/>
    <p:sldLayoutId id="2147483737" r:id="rId38"/>
    <p:sldLayoutId id="2147483738" r:id="rId39"/>
    <p:sldLayoutId id="2147483739" r:id="rId40"/>
    <p:sldLayoutId id="2147483740" r:id="rId41"/>
    <p:sldLayoutId id="2147483741" r:id="rId42"/>
    <p:sldLayoutId id="2147483742" r:id="rId43"/>
    <p:sldLayoutId id="2147483743" r:id="rId44"/>
    <p:sldLayoutId id="2147483744" r:id="rId45"/>
    <p:sldLayoutId id="2147483745" r:id="rId46"/>
    <p:sldLayoutId id="2147483746" r:id="rId47"/>
    <p:sldLayoutId id="2147483747" r:id="rId48"/>
    <p:sldLayoutId id="2147483748" r:id="rId49"/>
    <p:sldLayoutId id="2147483749" r:id="rId50"/>
    <p:sldLayoutId id="2147483750" r:id="rId51"/>
    <p:sldLayoutId id="2147483751" r:id="rId52"/>
    <p:sldLayoutId id="2147483752" r:id="rId53"/>
    <p:sldLayoutId id="2147483753" r:id="rId54"/>
    <p:sldLayoutId id="2147483754" r:id="rId55"/>
    <p:sldLayoutId id="2147483755" r:id="rId56"/>
    <p:sldLayoutId id="2147483756" r:id="rId57"/>
    <p:sldLayoutId id="2147483757" r:id="rId58"/>
    <p:sldLayoutId id="2147483758" r:id="rId59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w3schools.com/tags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2.png"/><Relationship Id="rId4" Type="http://schemas.openxmlformats.org/officeDocument/2006/relationships/image" Target="../media/image1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www.lipsum.com" TargetMode="External"/><Relationship Id="rId4" Type="http://schemas.openxmlformats.org/officeDocument/2006/relationships/hyperlink" Target="mailto:someplace@gmail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7.png"/><Relationship Id="rId4" Type="http://schemas.openxmlformats.org/officeDocument/2006/relationships/image" Target="../media/image1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0.png"/><Relationship Id="rId4" Type="http://schemas.openxmlformats.org/officeDocument/2006/relationships/image" Target="../media/image13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www.youtube.com/watch?v=kMBinXTCrXI&amp;list=PLgJ8UgkiorCnMLsUevoQRxH8t9bt7ne14&amp;index=2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3.png"/><Relationship Id="rId4" Type="http://schemas.openxmlformats.org/officeDocument/2006/relationships/image" Target="../media/image84.png"/><Relationship Id="rId5" Type="http://schemas.openxmlformats.org/officeDocument/2006/relationships/image" Target="../media/image87.png"/><Relationship Id="rId6" Type="http://schemas.openxmlformats.org/officeDocument/2006/relationships/image" Target="../media/image8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4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37.png"/><Relationship Id="rId4" Type="http://schemas.openxmlformats.org/officeDocument/2006/relationships/image" Target="../media/image42.png"/><Relationship Id="rId5" Type="http://schemas.openxmlformats.org/officeDocument/2006/relationships/image" Target="../media/image4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4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3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css-tricks.com/all-about-floats/" TargetMode="External"/><Relationship Id="rId4" Type="http://schemas.openxmlformats.org/officeDocument/2006/relationships/image" Target="../media/image14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7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3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0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5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www.youtube.com/watch?v=0lpxKw6E90Y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8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5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" name="Google Shape;1658;p1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1.2</a:t>
            </a:r>
            <a:endParaRPr/>
          </a:p>
        </p:txBody>
      </p:sp>
      <p:sp>
        <p:nvSpPr>
          <p:cNvPr id="1659" name="Google Shape;1659;p1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0" name="Google Shape;1660;p1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Git’n Pro with HTML/CSS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" name="Google Shape;1730;p1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(with Attribute)</a:t>
            </a:r>
            <a:endParaRPr/>
          </a:p>
        </p:txBody>
      </p:sp>
      <p:sp>
        <p:nvSpPr>
          <p:cNvPr id="1731" name="Google Shape;1731;p1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2" name="Google Shape;1732;p124"/>
          <p:cNvGrpSpPr/>
          <p:nvPr/>
        </p:nvGrpSpPr>
        <p:grpSpPr>
          <a:xfrm>
            <a:off x="667850" y="2207575"/>
            <a:ext cx="6975927" cy="807300"/>
            <a:chOff x="778976" y="2207575"/>
            <a:chExt cx="6975927" cy="807300"/>
          </a:xfrm>
        </p:grpSpPr>
        <p:sp>
          <p:nvSpPr>
            <p:cNvPr id="1733" name="Google Shape;1733;p124"/>
            <p:cNvSpPr txBox="1"/>
            <p:nvPr/>
          </p:nvSpPr>
          <p:spPr>
            <a:xfrm>
              <a:off x="5588000" y="2207575"/>
              <a:ext cx="1159500" cy="8073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latin typeface="Inconsolata"/>
                  <a:ea typeface="Inconsolata"/>
                  <a:cs typeface="Inconsolata"/>
                  <a:sym typeface="Inconsolata"/>
                </a:rPr>
                <a:t>Link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734" name="Google Shape;1734;p124"/>
            <p:cNvSpPr/>
            <p:nvPr/>
          </p:nvSpPr>
          <p:spPr>
            <a:xfrm>
              <a:off x="778976" y="2207575"/>
              <a:ext cx="48090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&lt;a href=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"</a:t>
              </a:r>
              <a:r>
                <a:rPr lang="en" sz="2800">
                  <a:solidFill>
                    <a:srgbClr val="FFFFFF"/>
                  </a:solidFill>
                  <a:highlight>
                    <a:srgbClr val="000000"/>
                  </a:highlight>
                  <a:latin typeface="Inconsolata"/>
                  <a:ea typeface="Inconsolata"/>
                  <a:cs typeface="Inconsolata"/>
                  <a:sym typeface="Inconsolata"/>
                </a:rPr>
                <a:t>www.google.com"</a:t>
              </a: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735" name="Google Shape;1735;p124"/>
            <p:cNvSpPr/>
            <p:nvPr/>
          </p:nvSpPr>
          <p:spPr>
            <a:xfrm>
              <a:off x="6747503" y="2207575"/>
              <a:ext cx="1007400" cy="8073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&lt;/a&gt;</a:t>
              </a:r>
              <a:endParaRPr sz="2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736" name="Google Shape;1736;p124"/>
          <p:cNvSpPr txBox="1"/>
          <p:nvPr/>
        </p:nvSpPr>
        <p:spPr>
          <a:xfrm>
            <a:off x="6425126" y="35148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7" name="Google Shape;1737;p124"/>
          <p:cNvSpPr/>
          <p:nvPr/>
        </p:nvSpPr>
        <p:spPr>
          <a:xfrm flipH="1" rot="5400000">
            <a:off x="6696026" y="30819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8" name="Google Shape;1738;p124"/>
          <p:cNvSpPr/>
          <p:nvPr/>
        </p:nvSpPr>
        <p:spPr>
          <a:xfrm rot="5400000">
            <a:off x="5718476" y="18678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9" name="Google Shape;1739;p124"/>
          <p:cNvSpPr txBox="1"/>
          <p:nvPr/>
        </p:nvSpPr>
        <p:spPr>
          <a:xfrm>
            <a:off x="5617026" y="1411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0" name="Google Shape;1740;p124"/>
          <p:cNvSpPr txBox="1"/>
          <p:nvPr/>
        </p:nvSpPr>
        <p:spPr>
          <a:xfrm>
            <a:off x="689126" y="3512338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1" name="Google Shape;1741;p124"/>
          <p:cNvSpPr/>
          <p:nvPr/>
        </p:nvSpPr>
        <p:spPr>
          <a:xfrm flipH="1" rot="5400000">
            <a:off x="974051" y="30819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2" name="Google Shape;1742;p124"/>
          <p:cNvSpPr/>
          <p:nvPr/>
        </p:nvSpPr>
        <p:spPr>
          <a:xfrm rot="5400000">
            <a:off x="2123275" y="1990875"/>
            <a:ext cx="6561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3" name="Google Shape;1743;p124"/>
          <p:cNvSpPr txBox="1"/>
          <p:nvPr/>
        </p:nvSpPr>
        <p:spPr>
          <a:xfrm>
            <a:off x="1986576" y="14761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8" name="Google Shape;1748;p125"/>
          <p:cNvGrpSpPr/>
          <p:nvPr/>
        </p:nvGrpSpPr>
        <p:grpSpPr>
          <a:xfrm>
            <a:off x="410672" y="1902751"/>
            <a:ext cx="7347663" cy="919390"/>
            <a:chOff x="521801" y="1902775"/>
            <a:chExt cx="7347663" cy="1449000"/>
          </a:xfrm>
        </p:grpSpPr>
        <p:sp>
          <p:nvSpPr>
            <p:cNvPr id="1749" name="Google Shape;1749;p125"/>
            <p:cNvSpPr txBox="1"/>
            <p:nvPr/>
          </p:nvSpPr>
          <p:spPr>
            <a:xfrm>
              <a:off x="2288878" y="1902775"/>
              <a:ext cx="4690800" cy="1449000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latin typeface="Inconsolata"/>
                  <a:ea typeface="Inconsolata"/>
                  <a:cs typeface="Inconsolata"/>
                  <a:sym typeface="Inconsolata"/>
                </a:rPr>
                <a:t>src="img.png"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750" name="Google Shape;1750;p125"/>
            <p:cNvSpPr/>
            <p:nvPr/>
          </p:nvSpPr>
          <p:spPr>
            <a:xfrm>
              <a:off x="521801" y="1902775"/>
              <a:ext cx="17673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&lt;img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  <p:sp>
          <p:nvSpPr>
            <p:cNvPr id="1751" name="Google Shape;1751;p125"/>
            <p:cNvSpPr/>
            <p:nvPr/>
          </p:nvSpPr>
          <p:spPr>
            <a:xfrm>
              <a:off x="6978464" y="1902775"/>
              <a:ext cx="891000" cy="1449000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</p:spPr>
          <p:txBody>
            <a:bodyPr anchorCtr="0" anchor="ctr" bIns="91425" lIns="0" spcFirstLastPara="1" rIns="0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800">
                  <a:solidFill>
                    <a:schemeClr val="dk1"/>
                  </a:solidFill>
                  <a:latin typeface="Inconsolata"/>
                  <a:ea typeface="Inconsolata"/>
                  <a:cs typeface="Inconsolata"/>
                  <a:sym typeface="Inconsolata"/>
                </a:rPr>
                <a:t>&gt;</a:t>
              </a:r>
              <a:endParaRPr sz="4800">
                <a:latin typeface="Inconsolata"/>
                <a:ea typeface="Inconsolata"/>
                <a:cs typeface="Inconsolata"/>
                <a:sym typeface="Inconsolata"/>
              </a:endParaRPr>
            </a:p>
          </p:txBody>
        </p:sp>
      </p:grpSp>
      <p:sp>
        <p:nvSpPr>
          <p:cNvPr id="1752" name="Google Shape;1752;p125"/>
          <p:cNvSpPr txBox="1"/>
          <p:nvPr/>
        </p:nvSpPr>
        <p:spPr>
          <a:xfrm>
            <a:off x="6296876" y="31559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Self-C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losing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3" name="Google Shape;1753;p125"/>
          <p:cNvSpPr/>
          <p:nvPr/>
        </p:nvSpPr>
        <p:spPr>
          <a:xfrm flipH="1" rot="5400000">
            <a:off x="7000826" y="27771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4" name="Google Shape;1754;p125"/>
          <p:cNvSpPr txBox="1"/>
          <p:nvPr/>
        </p:nvSpPr>
        <p:spPr>
          <a:xfrm>
            <a:off x="531325" y="3223950"/>
            <a:ext cx="13512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5" name="Google Shape;1755;p125"/>
          <p:cNvSpPr/>
          <p:nvPr/>
        </p:nvSpPr>
        <p:spPr>
          <a:xfrm flipH="1" rot="5400000">
            <a:off x="933326" y="2836950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6" name="Google Shape;1756;p125"/>
          <p:cNvSpPr/>
          <p:nvPr/>
        </p:nvSpPr>
        <p:spPr>
          <a:xfrm rot="5400000">
            <a:off x="3966176" y="1595775"/>
            <a:ext cx="6279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7" name="Google Shape;1757;p125"/>
          <p:cNvSpPr txBox="1"/>
          <p:nvPr/>
        </p:nvSpPr>
        <p:spPr>
          <a:xfrm>
            <a:off x="3798175" y="1070175"/>
            <a:ext cx="9639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Attribute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8" name="Google Shape;1758;p1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Tricky Tags (Self-Closing)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2" name="Shape 1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Google Shape;1763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Important Common Tags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764" name="Google Shape;1764;p126"/>
          <p:cNvGraphicFramePr/>
          <p:nvPr/>
        </p:nvGraphicFramePr>
        <p:xfrm>
          <a:off x="395900" y="82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{E80F6FBA-412B-475E-BE9C-6AF458182D6E}</a:tableStyleId>
              </a:tblPr>
              <a:tblGrid>
                <a:gridCol w="983675"/>
                <a:gridCol w="2192775"/>
                <a:gridCol w="1347425"/>
                <a:gridCol w="1984075"/>
                <a:gridCol w="999650"/>
                <a:gridCol w="952400"/>
              </a:tblGrid>
              <a:tr h="28147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Headings: 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Containers: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FCA5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Others:</a:t>
                      </a:r>
                      <a:endParaRPr/>
                    </a:p>
                  </a:txBody>
                  <a:tcPr marT="0" marB="0" marR="91425" marL="91425" anchor="b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&lt;h1&gt; &lt;/h1&gt; 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1 (Largest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&lt;html&gt; &lt;/html&gt;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entire page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&lt;strong&gt;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bold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&lt;h2&gt; &lt;/h2&gt;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2 (Next largest heading)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&lt;head&gt; &lt;/head&gt;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header of the page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emphasis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&lt;h3&gt; &lt;/h3&gt;</a:t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Heading 3 </a:t>
                      </a:r>
                      <a:endParaRPr sz="10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&lt;body&gt; &lt;/body&gt;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the main content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&lt;img&gt;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 &lt;/div&gt;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Logical container</a:t>
                      </a: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 href&gt;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links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3F3F3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&lt;p&gt; &lt;/p&gt; </a:t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Wraps individual paragraphs </a:t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&lt;li&gt;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list items</a:t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&lt;title&gt;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title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&lt;br&gt;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line break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&lt;table&gt;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tables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35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FFFFF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rgbClr val="F3F3F3"/>
                        </a:solidFill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0" marB="0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&lt;!-- --&gt;</a:t>
                      </a:r>
                      <a:endParaRPr sz="12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comments</a:t>
                      </a:r>
                      <a:endParaRPr sz="10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8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Google Shape;1769;p1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Common Tags</a:t>
            </a:r>
            <a:endParaRPr/>
          </a:p>
        </p:txBody>
      </p:sp>
      <p:sp>
        <p:nvSpPr>
          <p:cNvPr id="1770" name="Google Shape;1770;p127"/>
          <p:cNvSpPr txBox="1"/>
          <p:nvPr>
            <p:ph idx="1" type="subTitle"/>
          </p:nvPr>
        </p:nvSpPr>
        <p:spPr>
          <a:xfrm>
            <a:off x="0" y="675975"/>
            <a:ext cx="9144000" cy="9945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HTML tags are listed here: </a:t>
            </a:r>
            <a:r>
              <a:rPr lang="en" u="sng">
                <a:solidFill>
                  <a:schemeClr val="hlink"/>
                </a:solidFill>
                <a:hlinkClick r:id="rId3"/>
              </a:rPr>
              <a:t>w3schools.com/tags/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Don’t try to memorize them! Simply refer back to documentation as needed. </a:t>
            </a:r>
            <a:endParaRPr/>
          </a:p>
        </p:txBody>
      </p:sp>
      <p:graphicFrame>
        <p:nvGraphicFramePr>
          <p:cNvPr id="1771" name="Google Shape;1771;p127"/>
          <p:cNvGraphicFramePr/>
          <p:nvPr/>
        </p:nvGraphicFramePr>
        <p:xfrm>
          <a:off x="487575" y="15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{E80F6FBA-412B-475E-BE9C-6AF458182D6E}</a:tableStyleId>
              </a:tblPr>
              <a:tblGrid>
                <a:gridCol w="1567425"/>
                <a:gridCol w="3370100"/>
              </a:tblGrid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&lt;video&gt;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videos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&lt;audio&gt;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audio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&lt;embed&gt;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embedded files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&lt;code&gt;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including</a:t>
                      </a: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computer code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&lt;header&gt;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headers</a:t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&lt;nav&gt;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navigation bars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41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&lt;footer&gt;</a:t>
                      </a:r>
                      <a:endParaRPr sz="1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 footers </a:t>
                      </a:r>
                      <a:endParaRPr sz="16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6" name="Google Shape;1776;p1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  <p:sp>
        <p:nvSpPr>
          <p:cNvPr id="1777" name="Google Shape;1777;p1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 UI (user interface) form elements:</a:t>
            </a:r>
            <a:endParaRPr/>
          </a:p>
        </p:txBody>
      </p:sp>
      <p:graphicFrame>
        <p:nvGraphicFramePr>
          <p:cNvPr id="1778" name="Google Shape;1778;p128"/>
          <p:cNvGraphicFramePr/>
          <p:nvPr/>
        </p:nvGraphicFramePr>
        <p:xfrm>
          <a:off x="487575" y="1331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{E80F6FBA-412B-475E-BE9C-6AF458182D6E}</a:tableStyleId>
              </a:tblPr>
              <a:tblGrid>
                <a:gridCol w="1771550"/>
                <a:gridCol w="4156875"/>
              </a:tblGrid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&lt;form&gt;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Creates a form section in HTML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&lt;input&gt;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Input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&lt;label&gt;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Labels for boxes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&lt;button&gt;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Button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49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2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&lt;textarea&gt;</a:t>
                      </a:r>
                      <a:endParaRPr sz="2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Large text box</a:t>
                      </a:r>
                      <a:endParaRPr sz="2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3" id="1783" name="Google Shape;1783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775" y="823937"/>
            <a:ext cx="4822031" cy="2636046"/>
          </a:xfrm>
          <a:prstGeom prst="rect">
            <a:avLst/>
          </a:prstGeom>
          <a:noFill/>
          <a:ln cap="flat" cmpd="sng" w="9525">
            <a:solidFill>
              <a:srgbClr val="333F5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Picture 5" id="1784" name="Google Shape;1784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775" y="3634653"/>
            <a:ext cx="3250406" cy="1171577"/>
          </a:xfrm>
          <a:prstGeom prst="rect">
            <a:avLst/>
          </a:prstGeom>
          <a:noFill/>
          <a:ln cap="flat" cmpd="sng" w="9525">
            <a:solidFill>
              <a:srgbClr val="2E75B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785" name="Google Shape;1785;p129"/>
          <p:cNvCxnSpPr/>
          <p:nvPr/>
        </p:nvCxnSpPr>
        <p:spPr>
          <a:xfrm flipH="1">
            <a:off x="2891653" y="3463565"/>
            <a:ext cx="84600" cy="167400"/>
          </a:xfrm>
          <a:prstGeom prst="straightConnector1">
            <a:avLst/>
          </a:prstGeom>
          <a:noFill/>
          <a:ln cap="flat" cmpd="sng" w="73025">
            <a:solidFill>
              <a:srgbClr val="5B9BD5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786" name="Google Shape;1786;p1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for Forms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6" id="1791" name="Google Shape;1791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475" y="1829200"/>
            <a:ext cx="7681601" cy="28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2" name="Google Shape;1792;p1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Ugly HTML</a:t>
            </a:r>
            <a:endParaRPr/>
          </a:p>
        </p:txBody>
      </p:sp>
      <p:sp>
        <p:nvSpPr>
          <p:cNvPr id="1793" name="Google Shape;1793;p1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do this. Use proper indentation and sectioning.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Readable code is easier to maintain.</a:t>
            </a:r>
            <a:endParaRPr/>
          </a:p>
          <a:p>
            <a:pPr indent="-180340" lvl="0" marL="32004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Invest time to get better at this now. It will pay dividends!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7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p131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create a student bio using HTML. You will then add, commit, and push your completed HTML to GitHub for the world to see.</a:t>
            </a:r>
            <a:endParaRPr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(Additional instructions will be sent via Slack)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799" name="Google Shape;1799;p13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3" name="Shape 1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4" name="Google Shape;1804;p1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Basic Student Bio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805" name="Google Shape;1805;p132"/>
          <p:cNvSpPr txBox="1"/>
          <p:nvPr>
            <p:ph idx="2" type="body"/>
          </p:nvPr>
        </p:nvSpPr>
        <p:spPr>
          <a:xfrm>
            <a:off x="175" y="838700"/>
            <a:ext cx="7116600" cy="3644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Times New Roman"/>
                <a:ea typeface="Times New Roman"/>
                <a:cs typeface="Times New Roman"/>
                <a:sym typeface="Times New Roman"/>
              </a:rPr>
              <a:t>Student Bio</a:t>
            </a:r>
            <a:endParaRPr b="1"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our Name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Write a short paragraph or two about yourself, or use placeholder text from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www.lipsum.com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>
                <a:latin typeface="Times New Roman"/>
                <a:ea typeface="Times New Roman"/>
                <a:cs typeface="Times New Roman"/>
                <a:sym typeface="Times New Roman"/>
              </a:rPr>
              <a:t>Contact Info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80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Email: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someplace@gmail.com</a:t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GitHub: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Name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Font typeface="Times New Roman"/>
              <a:buChar char="●"/>
            </a:pPr>
            <a:r>
              <a:rPr b="1" lang="en" sz="1200">
                <a:latin typeface="Times New Roman"/>
                <a:ea typeface="Times New Roman"/>
                <a:cs typeface="Times New Roman"/>
                <a:sym typeface="Times New Roman"/>
              </a:rPr>
              <a:t>Portfolio:</a:t>
            </a: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Coming Soon</a:t>
            </a:r>
            <a:endParaRPr sz="1200" u="sng">
              <a:solidFill>
                <a:srgbClr val="0000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6" name="Google Shape;1806;p132"/>
          <p:cNvSpPr/>
          <p:nvPr/>
        </p:nvSpPr>
        <p:spPr>
          <a:xfrm>
            <a:off x="469825" y="1487750"/>
            <a:ext cx="1828800" cy="18288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200 x 200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0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1811" name="Google Shape;1811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2" name="Google Shape;1812;p1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4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5" name="Google Shape;1665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2300" y="0"/>
            <a:ext cx="9143918" cy="5143449"/>
          </a:xfrm>
          <a:prstGeom prst="rect">
            <a:avLst/>
          </a:prstGeom>
          <a:noFill/>
          <a:ln>
            <a:noFill/>
          </a:ln>
        </p:spPr>
      </p:pic>
      <p:sp>
        <p:nvSpPr>
          <p:cNvPr id="1666" name="Google Shape;1666;p116"/>
          <p:cNvSpPr txBox="1"/>
          <p:nvPr>
            <p:ph type="title"/>
          </p:nvPr>
        </p:nvSpPr>
        <p:spPr>
          <a:xfrm>
            <a:off x="0" y="118340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I do this again?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3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Stylin’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1" name="Shape 1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" name="Google Shape;1822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and CSS Definitions</a:t>
            </a:r>
            <a:endParaRPr/>
          </a:p>
        </p:txBody>
      </p:sp>
      <p:sp>
        <p:nvSpPr>
          <p:cNvPr id="1823" name="Google Shape;1823;p135"/>
          <p:cNvSpPr txBox="1"/>
          <p:nvPr>
            <p:ph idx="3" type="body"/>
          </p:nvPr>
        </p:nvSpPr>
        <p:spPr>
          <a:xfrm>
            <a:off x="175" y="1849350"/>
            <a:ext cx="9144000" cy="3057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HTML:</a:t>
            </a:r>
            <a:r>
              <a:rPr lang="en"/>
              <a:t> Hypertext Markup Language (Content)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CSS:</a:t>
            </a:r>
            <a:r>
              <a:rPr lang="en"/>
              <a:t> Cascading Style Sheets (Appearance)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HTML/CSS are the “languages of the web.”</a:t>
            </a:r>
            <a:r>
              <a:rPr lang="en"/>
              <a:t> Together they define both the content and aesthetics of a webpage, including layouts, colors, fonts, and content placement. (JavaScript is the language that deals with logic, animation, etc.)</a:t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3000"/>
              </a:lnSpc>
              <a:spcBef>
                <a:spcPts val="1400"/>
              </a:spcBef>
              <a:spcAft>
                <a:spcPts val="1400"/>
              </a:spcAft>
              <a:buNone/>
            </a:pPr>
            <a:r>
              <a:t/>
            </a:r>
            <a:endParaRPr/>
          </a:p>
        </p:txBody>
      </p:sp>
      <p:pic>
        <p:nvPicPr>
          <p:cNvPr id="1824" name="Google Shape;1824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926" y="759575"/>
            <a:ext cx="669901" cy="98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8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HTML/CSS Analogy</a:t>
            </a:r>
            <a:endParaRPr/>
          </a:p>
        </p:txBody>
      </p:sp>
      <p:graphicFrame>
        <p:nvGraphicFramePr>
          <p:cNvPr id="1830" name="Google Shape;1830;p136"/>
          <p:cNvGraphicFramePr/>
          <p:nvPr/>
        </p:nvGraphicFramePr>
        <p:xfrm>
          <a:off x="546425" y="91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{E80F6FBA-412B-475E-BE9C-6AF458182D6E}</a:tableStyleId>
              </a:tblPr>
              <a:tblGrid>
                <a:gridCol w="4129900"/>
                <a:gridCol w="4129900"/>
              </a:tblGrid>
              <a:tr h="45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Alone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HTML and CSS</a:t>
                      </a:r>
                      <a:endParaRPr b="1" sz="18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2E75B6"/>
                    </a:solidFill>
                  </a:tcPr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</a:t>
                      </a: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Notepad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Like writing papers in Microsoft Word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</a:tr>
              <a:tr h="644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only write unformatted text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oboto"/>
                          <a:ea typeface="Roboto"/>
                          <a:cs typeface="Roboto"/>
                          <a:sym typeface="Roboto"/>
                        </a:rPr>
                        <a:t>Can format text, page layout, alignment, and more based on highlighting and menu options</a:t>
                      </a:r>
                      <a:endParaRPr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/>
                </a:tc>
              </a:tr>
              <a:tr h="180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831" name="Google Shape;1831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2877" y="2899250"/>
            <a:ext cx="1709700" cy="134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750" y="2899250"/>
            <a:ext cx="1826575" cy="134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7" name="Google Shape;1837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0572" y="923078"/>
            <a:ext cx="5522857" cy="3754546"/>
          </a:xfrm>
          <a:prstGeom prst="rect">
            <a:avLst/>
          </a:prstGeom>
          <a:noFill/>
          <a:ln>
            <a:noFill/>
          </a:ln>
        </p:spPr>
      </p:pic>
      <p:sp>
        <p:nvSpPr>
          <p:cNvPr id="1838" name="Google Shape;1838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2" name="Shape 1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" name="Google Shape;1843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844" name="Google Shape;1844;p138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{E80F6FBA-412B-475E-BE9C-6AF458182D6E}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45" name="Google Shape;1845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HTML Page: Result</a:t>
            </a:r>
            <a:endParaRPr/>
          </a:p>
        </p:txBody>
      </p:sp>
      <p:graphicFrame>
        <p:nvGraphicFramePr>
          <p:cNvPr id="1851" name="Google Shape;1851;p139"/>
          <p:cNvGraphicFramePr/>
          <p:nvPr/>
        </p:nvGraphicFramePr>
        <p:xfrm>
          <a:off x="303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{E80F6FBA-412B-475E-BE9C-6AF458182D6E}</a:tableStyleId>
              </a:tblPr>
              <a:tblGrid>
                <a:gridCol w="7594325"/>
              </a:tblGrid>
              <a:tr h="3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/>
                    </a:p>
                  </a:txBody>
                  <a:tcPr marT="91425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3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91425" marL="182875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incididunt ut labore et dolore magna aliqua.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4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 b="1"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91425" marL="182875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852" name="Google Shape;1852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825" y="2422800"/>
            <a:ext cx="1509300" cy="15093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53" name="Google Shape;1853;p139"/>
          <p:cNvSpPr/>
          <p:nvPr/>
        </p:nvSpPr>
        <p:spPr>
          <a:xfrm>
            <a:off x="4255975" y="2910825"/>
            <a:ext cx="4304100" cy="8193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Boring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2" id="1858" name="Google Shape;1858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875" y="942898"/>
            <a:ext cx="3543300" cy="37148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3" id="1859" name="Google Shape;1859;p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0947" y="942898"/>
            <a:ext cx="3641327" cy="371489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65" name="Google Shape;1865;p141"/>
          <p:cNvGraphicFramePr/>
          <p:nvPr/>
        </p:nvGraphicFramePr>
        <p:xfrm>
          <a:off x="2208925" y="8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{E80F6FBA-412B-475E-BE9C-6AF458182D6E}</a:tableStyleId>
              </a:tblPr>
              <a:tblGrid>
                <a:gridCol w="4898500"/>
              </a:tblGrid>
              <a:tr h="434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800" u="sng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Awesome Header</a:t>
                      </a:r>
                      <a:endParaRPr sz="1800" u="sng">
                        <a:solidFill>
                          <a:srgbClr val="FFFFFF"/>
                        </a:solidFill>
                      </a:endParaRPr>
                    </a:p>
                  </a:txBody>
                  <a:tcPr marT="91425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22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Smaller Awesome Header</a:t>
                      </a:r>
                      <a:endParaRPr/>
                    </a:p>
                  </a:txBody>
                  <a:tcPr marT="0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61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Even Smaller Awesome Header</a:t>
                      </a:r>
                      <a:endParaRPr/>
                    </a:p>
                  </a:txBody>
                  <a:tcPr marT="0" marB="0" marR="0" marL="0" anchor="b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27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8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Lorem ipsum dolor sit amet, consectetur adipiscing elit, sed do eiusmod tempor 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</a:br>
                      <a:r>
                        <a:rPr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incididunt ut labore et dolore magna aliqua. Ut enim ad minim veniam, quis nostrud exercitation ullamco laboris nisi ut aliquip ex ea commodo consequat.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26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rtl="0" algn="ctr">
                        <a:spcBef>
                          <a:spcPts val="400"/>
                        </a:spcBef>
                        <a:spcAft>
                          <a:spcPts val="40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Menu Links</a:t>
                      </a:r>
                      <a:endParaRPr/>
                    </a:p>
                  </a:txBody>
                  <a:tcPr marT="0" marB="0" marR="0" marL="0">
                    <a:lnL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4500">
                <a:tc>
                  <a:txBody>
                    <a:bodyPr/>
                    <a:lstStyle/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Google</a:t>
                      </a:r>
                      <a:endParaRPr sz="1000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Facebook</a:t>
                      </a:r>
                      <a:endParaRPr sz="1000" u="sng">
                        <a:solidFill>
                          <a:schemeClr val="hlink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54940" lvl="0" marL="32004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Times New Roman"/>
                        <a:buChar char="●"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Twitter</a:t>
                      </a:r>
                      <a:endParaRPr/>
                    </a:p>
                  </a:txBody>
                  <a:tcPr marT="91425" marB="0" marR="0" marL="0">
                    <a:lnL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866" name="Google Shape;1866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CSS: Result</a:t>
            </a:r>
            <a:endParaRPr/>
          </a:p>
        </p:txBody>
      </p:sp>
      <p:pic>
        <p:nvPicPr>
          <p:cNvPr id="1867" name="Google Shape;1867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15625" y="2427675"/>
            <a:ext cx="1436775" cy="1436775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Syntax</a:t>
            </a:r>
            <a:endParaRPr/>
          </a:p>
        </p:txBody>
      </p:sp>
      <p:sp>
        <p:nvSpPr>
          <p:cNvPr id="1873" name="Google Shape;1873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CSS works by hooking onto </a:t>
            </a:r>
            <a:r>
              <a:rPr b="1" lang="en"/>
              <a:t>selectors</a:t>
            </a:r>
            <a:r>
              <a:rPr lang="en"/>
              <a:t> added into HTML using </a:t>
            </a:r>
            <a:r>
              <a:rPr b="1" lang="en"/>
              <a:t>classes</a:t>
            </a:r>
            <a:r>
              <a:rPr lang="en"/>
              <a:t> and </a:t>
            </a:r>
            <a:r>
              <a:rPr b="1" lang="en"/>
              <a:t>identifiers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Once hooked, we apply </a:t>
            </a:r>
            <a:r>
              <a:rPr b="1" lang="en"/>
              <a:t>styles</a:t>
            </a:r>
            <a:r>
              <a:rPr lang="en"/>
              <a:t> to those HTML elements using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4" name="Google Shape;1874;p142"/>
          <p:cNvSpPr txBox="1"/>
          <p:nvPr/>
        </p:nvSpPr>
        <p:spPr>
          <a:xfrm>
            <a:off x="794625" y="3009275"/>
            <a:ext cx="484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a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75" name="Google Shape;1875;p142"/>
          <p:cNvSpPr txBox="1"/>
          <p:nvPr/>
        </p:nvSpPr>
        <p:spPr>
          <a:xfrm>
            <a:off x="595425" y="2410968"/>
            <a:ext cx="9075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selector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6" name="Google Shape;1876;p142"/>
          <p:cNvSpPr txBox="1"/>
          <p:nvPr/>
        </p:nvSpPr>
        <p:spPr>
          <a:xfrm>
            <a:off x="482150" y="406557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start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7" name="Google Shape;1877;p142"/>
          <p:cNvSpPr txBox="1"/>
          <p:nvPr/>
        </p:nvSpPr>
        <p:spPr>
          <a:xfrm>
            <a:off x="1665450" y="3009300"/>
            <a:ext cx="36648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background-color 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78" name="Google Shape;1878;p142"/>
          <p:cNvSpPr txBox="1"/>
          <p:nvPr/>
        </p:nvSpPr>
        <p:spPr>
          <a:xfrm>
            <a:off x="1279425" y="3009300"/>
            <a:ext cx="3759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{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79" name="Google Shape;1879;p142"/>
          <p:cNvSpPr txBox="1"/>
          <p:nvPr/>
        </p:nvSpPr>
        <p:spPr>
          <a:xfrm>
            <a:off x="5611125" y="3009300"/>
            <a:ext cx="1611000" cy="721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latin typeface="Inconsolata"/>
                <a:ea typeface="Inconsolata"/>
                <a:cs typeface="Inconsolata"/>
                <a:sym typeface="Inconsolata"/>
              </a:rPr>
              <a:t>yellow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80" name="Google Shape;1880;p142"/>
          <p:cNvSpPr txBox="1"/>
          <p:nvPr/>
        </p:nvSpPr>
        <p:spPr>
          <a:xfrm>
            <a:off x="6924075" y="2409850"/>
            <a:ext cx="15534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declaration end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1" name="Google Shape;1881;p142"/>
          <p:cNvSpPr txBox="1"/>
          <p:nvPr/>
        </p:nvSpPr>
        <p:spPr>
          <a:xfrm>
            <a:off x="531157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: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82" name="Google Shape;1882;p142"/>
          <p:cNvSpPr txBox="1"/>
          <p:nvPr/>
        </p:nvSpPr>
        <p:spPr>
          <a:xfrm>
            <a:off x="7199025" y="3009275"/>
            <a:ext cx="3378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32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83" name="Google Shape;1883;p142"/>
          <p:cNvSpPr txBox="1"/>
          <p:nvPr/>
        </p:nvSpPr>
        <p:spPr>
          <a:xfrm>
            <a:off x="7536825" y="3009300"/>
            <a:ext cx="375000" cy="721800"/>
          </a:xfrm>
          <a:prstGeom prst="rect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0000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3200">
              <a:solidFill>
                <a:srgbClr val="000000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884" name="Google Shape;1884;p142"/>
          <p:cNvSpPr txBox="1"/>
          <p:nvPr/>
        </p:nvSpPr>
        <p:spPr>
          <a:xfrm>
            <a:off x="2793075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5" name="Google Shape;1885;p142"/>
          <p:cNvSpPr/>
          <p:nvPr/>
        </p:nvSpPr>
        <p:spPr>
          <a:xfrm rot="5400000">
            <a:off x="6173425" y="2794825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42"/>
          <p:cNvSpPr txBox="1"/>
          <p:nvPr/>
        </p:nvSpPr>
        <p:spPr>
          <a:xfrm>
            <a:off x="5843016" y="2410968"/>
            <a:ext cx="11208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value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7" name="Google Shape;1887;p142"/>
          <p:cNvSpPr/>
          <p:nvPr/>
        </p:nvSpPr>
        <p:spPr>
          <a:xfrm rot="5400000">
            <a:off x="3081050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142"/>
          <p:cNvSpPr/>
          <p:nvPr/>
        </p:nvSpPr>
        <p:spPr>
          <a:xfrm rot="5400000">
            <a:off x="780225" y="2796144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9" name="Google Shape;1889;p142"/>
          <p:cNvSpPr/>
          <p:nvPr/>
        </p:nvSpPr>
        <p:spPr>
          <a:xfrm rot="5400000">
            <a:off x="7496175" y="2796150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0" name="Google Shape;1890;p142"/>
          <p:cNvSpPr/>
          <p:nvPr/>
        </p:nvSpPr>
        <p:spPr>
          <a:xfrm flipH="1" rot="5400000">
            <a:off x="12291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1" name="Google Shape;1891;p142"/>
          <p:cNvSpPr txBox="1"/>
          <p:nvPr/>
        </p:nvSpPr>
        <p:spPr>
          <a:xfrm>
            <a:off x="45495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property/value 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2" name="Google Shape;1892;p142"/>
          <p:cNvSpPr/>
          <p:nvPr/>
        </p:nvSpPr>
        <p:spPr>
          <a:xfrm flipH="1" rot="5400000">
            <a:off x="52677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3" name="Google Shape;1893;p142"/>
          <p:cNvSpPr txBox="1"/>
          <p:nvPr/>
        </p:nvSpPr>
        <p:spPr>
          <a:xfrm>
            <a:off x="6390375" y="4057225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declaration </a:t>
            </a:r>
            <a:br>
              <a:rPr lang="en" sz="1600">
                <a:latin typeface="Roboto"/>
                <a:ea typeface="Roboto"/>
                <a:cs typeface="Roboto"/>
                <a:sym typeface="Roboto"/>
              </a:rPr>
            </a:br>
            <a:r>
              <a:rPr lang="en" sz="1600">
                <a:latin typeface="Roboto"/>
                <a:ea typeface="Roboto"/>
                <a:cs typeface="Roboto"/>
                <a:sym typeface="Roboto"/>
              </a:rPr>
              <a:t>separator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4" name="Google Shape;1894;p142"/>
          <p:cNvSpPr/>
          <p:nvPr/>
        </p:nvSpPr>
        <p:spPr>
          <a:xfrm flipH="1" rot="5400000">
            <a:off x="7108575" y="3719688"/>
            <a:ext cx="4668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8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Example</a:t>
            </a:r>
            <a:endParaRPr/>
          </a:p>
        </p:txBody>
      </p:sp>
      <p:sp>
        <p:nvSpPr>
          <p:cNvPr id="1900" name="Google Shape;1900;p143"/>
          <p:cNvSpPr txBox="1"/>
          <p:nvPr>
            <p:ph idx="1" type="subTitle"/>
          </p:nvPr>
        </p:nvSpPr>
        <p:spPr>
          <a:xfrm>
            <a:off x="0" y="675975"/>
            <a:ext cx="9144000" cy="1096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 the following example, the header would become blue and much larger because of the CSS.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incorporate an element’s class or ID to apply a CSS style to a particular part of the document. Just remember to include the necessary symbol before the CSS: “.” for class, “#” for ID.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901" name="Google Shape;1901;p143"/>
          <p:cNvGraphicFramePr/>
          <p:nvPr/>
        </p:nvGraphicFramePr>
        <p:xfrm>
          <a:off x="498200" y="2637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{E80F6FBA-412B-475E-BE9C-6AF458182D6E}</a:tableStyleId>
              </a:tblPr>
              <a:tblGrid>
                <a:gridCol w="4129900"/>
                <a:gridCol w="4109950"/>
              </a:tblGrid>
              <a:tr h="294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Example (HTML) 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674EA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</a:t>
                      </a:r>
                      <a:r>
                        <a:rPr b="1" lang="en" sz="120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xample (</a:t>
                      </a:r>
                      <a:r>
                        <a:rPr b="1" lang="en" sz="12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CSS)</a:t>
                      </a:r>
                      <a:endParaRPr b="1" sz="12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37150" anchor="b">
                    <a:solidFill>
                      <a:srgbClr val="2E75B6"/>
                    </a:solidFill>
                  </a:tcPr>
                </a:tc>
              </a:tr>
              <a:tr h="1607525">
                <a:tc>
                  <a:txBody>
                    <a:bodyPr/>
                    <a:lstStyle/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&lt;p </a:t>
                      </a:r>
                      <a:r>
                        <a:rPr lang="en" sz="1800">
                          <a:solidFill>
                            <a:srgbClr val="00B0F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class="bigBlue"</a:t>
                      </a: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&gt;Header&lt;/p&gt;</a:t>
                      </a:r>
                      <a:endParaRPr sz="1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.bigBlue 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font-size: 100px;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	color: blue;</a:t>
                      </a:r>
                      <a:endParaRPr sz="1800">
                        <a:solidFill>
                          <a:schemeClr val="dk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344043" lvl="1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11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Items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5" name="Shape 1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6" name="Google Shape;1906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CSS Attributes</a:t>
            </a:r>
            <a:endParaRPr/>
          </a:p>
        </p:txBody>
      </p:sp>
      <p:graphicFrame>
        <p:nvGraphicFramePr>
          <p:cNvPr id="1907" name="Google Shape;1907;p144"/>
          <p:cNvGraphicFramePr/>
          <p:nvPr/>
        </p:nvGraphicFramePr>
        <p:xfrm>
          <a:off x="400163" y="81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{E80F6FBA-412B-475E-BE9C-6AF458182D6E}</a:tableStyleId>
              </a:tblPr>
              <a:tblGrid>
                <a:gridCol w="3961475"/>
                <a:gridCol w="3961475"/>
              </a:tblGrid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 and 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FF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color of text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font-size: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size of the font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font-style: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italics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font-weight: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bold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Alignment and Spacing: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FF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padding (top/right/bottom/left):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its own border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margin (top/right/bottom/left):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adds space between element and surrounding elements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float: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forces elements to the sides, centers, or tops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Background: </a:t>
                      </a:r>
                      <a:endParaRPr sz="11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FF00"/>
                    </a:solidFill>
                  </a:tcPr>
                </a:tc>
                <a:tc hMerge="1"/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background-color: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color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19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background-image: </a:t>
                      </a:r>
                      <a:endParaRPr sz="11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4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sets background image</a:t>
                      </a:r>
                      <a:endParaRPr sz="11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0" marB="0" marR="182875" marL="18287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145"/>
          <p:cNvSpPr txBox="1"/>
          <p:nvPr>
            <p:ph type="title"/>
          </p:nvPr>
        </p:nvSpPr>
        <p:spPr>
          <a:xfrm>
            <a:off x="2544050" y="1545675"/>
            <a:ext cx="60384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/>
              <a:t>Powerful Duo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latin typeface="Roboto Light"/>
                <a:ea typeface="Roboto Light"/>
                <a:cs typeface="Roboto Light"/>
                <a:sym typeface="Roboto Light"/>
              </a:rPr>
              <a:t>Believe it or not, HTML and CSS are all you need to develop a vivid, full-blown website. </a:t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6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146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 </a:t>
            </a:r>
            <a:r>
              <a:rPr lang="en"/>
              <a:t>Basics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47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1923" name="Google Shape;1923;p147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In this activity, you’ll upgrade your previous HTML bio page using CSS style rules. Once you’re done, commit and push your changes to GitHub.</a:t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(Additional instructions will be sent via Slack)</a:t>
            </a:r>
            <a:endParaRPr b="1" sz="1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1928" name="Google Shape;1928;p1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3050" y="1343025"/>
            <a:ext cx="6341808" cy="24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9" name="Google Shape;1929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CSS-Styled Bio Page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49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Student Bio Layout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15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3" id="1944" name="Google Shape;1944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9465" y="1447850"/>
            <a:ext cx="6846571" cy="3362696"/>
          </a:xfrm>
          <a:prstGeom prst="rect">
            <a:avLst/>
          </a:prstGeom>
          <a:noFill/>
          <a:ln>
            <a:noFill/>
          </a:ln>
        </p:spPr>
      </p:pic>
      <p:sp>
        <p:nvSpPr>
          <p:cNvPr id="1945" name="Google Shape;1945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  <p:sp>
        <p:nvSpPr>
          <p:cNvPr id="1946" name="Google Shape;1946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Relative file paths</a:t>
            </a:r>
            <a:r>
              <a:rPr lang="en"/>
              <a:t> connect us with other files in our working directory. </a:t>
            </a:r>
            <a:br>
              <a:rPr lang="en"/>
            </a:br>
            <a:r>
              <a:rPr lang="en"/>
              <a:t>In this case, style.css is in the same folder as our HTML document.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icture 5" id="1951" name="Google Shape;1951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825" y="3409938"/>
            <a:ext cx="7888338" cy="9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2" name="Google Shape;1952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Absolutely No Absolute Paths</a:t>
            </a:r>
            <a:endParaRPr/>
          </a:p>
        </p:txBody>
      </p:sp>
      <p:sp>
        <p:nvSpPr>
          <p:cNvPr id="1953" name="Google Shape;1953;p1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use relative file paths! </a:t>
            </a:r>
            <a:endParaRPr/>
          </a:p>
        </p:txBody>
      </p:sp>
      <p:sp>
        <p:nvSpPr>
          <p:cNvPr id="1954" name="Google Shape;1954;p152"/>
          <p:cNvSpPr txBox="1"/>
          <p:nvPr>
            <p:ph idx="1" type="subTitle"/>
          </p:nvPr>
        </p:nvSpPr>
        <p:spPr>
          <a:xfrm>
            <a:off x="2453850" y="2956325"/>
            <a:ext cx="53967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VERY, VERY BAD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955" name="Google Shape;1955;p152"/>
          <p:cNvSpPr/>
          <p:nvPr/>
        </p:nvSpPr>
        <p:spPr>
          <a:xfrm flipH="1" rot="6561">
            <a:off x="4578550" y="3055224"/>
            <a:ext cx="314401" cy="609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6" name="Google Shape;1956;p1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7" name="Google Shape;1957;p152"/>
          <p:cNvSpPr txBox="1"/>
          <p:nvPr>
            <p:ph idx="1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If you deploy websites without them, 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all of your links will fail.</a:t>
            </a:r>
            <a:endParaRPr b="1"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8" name="Google Shape;1958;p1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9" name="Google Shape;1959;p152"/>
          <p:cNvSpPr txBox="1"/>
          <p:nvPr>
            <p:ph idx="2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 same will happen if you move your project from one folder to another.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60" name="Google Shape;1960;p1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1" name="Google Shape;1961;p152"/>
          <p:cNvSpPr txBox="1"/>
          <p:nvPr>
            <p:ph idx="3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Remember, there is no such thing as a C: drive on the internet.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2" name="Google Shape;1962;p15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3" name="Google Shape;1963;p15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4" name="Google Shape;1964;p15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15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 File Paths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</a:t>
            </a:r>
            <a:r>
              <a:rPr lang="en"/>
              <a:t> to Get Help</a:t>
            </a:r>
            <a:endParaRPr/>
          </a:p>
        </p:txBody>
      </p:sp>
      <p:sp>
        <p:nvSpPr>
          <p:cNvPr id="1677" name="Google Shape;1677;p1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18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Practice, practice, practice: work individually or in groups.</a:t>
            </a:r>
            <a:endParaRPr/>
          </a:p>
        </p:txBody>
      </p:sp>
      <p:sp>
        <p:nvSpPr>
          <p:cNvPr id="1679" name="Google Shape;1679;p118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Review in-class material (activities and slides).</a:t>
            </a:r>
            <a:endParaRPr/>
          </a:p>
        </p:txBody>
      </p:sp>
      <p:sp>
        <p:nvSpPr>
          <p:cNvPr id="1680" name="Google Shape;1680;p118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atch the class videos again.</a:t>
            </a:r>
            <a:endParaRPr/>
          </a:p>
        </p:txBody>
      </p:sp>
      <p:sp>
        <p:nvSpPr>
          <p:cNvPr id="1681" name="Google Shape;1681;p11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</a:t>
            </a:r>
            <a:r>
              <a:rPr lang="en"/>
              <a:t> office hours, which are held 45 minutes before and 30 minutes after class.</a:t>
            </a:r>
            <a:endParaRPr/>
          </a:p>
        </p:txBody>
      </p:sp>
      <p:sp>
        <p:nvSpPr>
          <p:cNvPr id="1682" name="Google Shape;1682;p11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Attend o</a:t>
            </a:r>
            <a:r>
              <a:rPr lang="en"/>
              <a:t>ne-on-one sessions (to be </a:t>
            </a:r>
            <a:r>
              <a:rPr lang="en"/>
              <a:t>announced by your Student Success Manager (SSM)</a:t>
            </a:r>
            <a:r>
              <a:rPr lang="en"/>
              <a:t>).</a:t>
            </a:r>
            <a:endParaRPr/>
          </a:p>
        </p:txBody>
      </p:sp>
      <p:sp>
        <p:nvSpPr>
          <p:cNvPr id="1683" name="Google Shape;1683;p118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your </a:t>
            </a:r>
            <a:r>
              <a:rPr lang="en"/>
              <a:t>Student Success Manager</a:t>
            </a:r>
            <a:r>
              <a:rPr lang="en"/>
              <a:t> anytime!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15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Activity: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Relative File Paths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75" name="Google Shape;1975;p15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 minutes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Relative File Paths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981" name="Google Shape;1981;p155"/>
          <p:cNvSpPr txBox="1"/>
          <p:nvPr>
            <p:ph idx="2" type="body"/>
          </p:nvPr>
        </p:nvSpPr>
        <p:spPr>
          <a:xfrm>
            <a:off x="175" y="2571750"/>
            <a:ext cx="9144000" cy="19116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HINT: </a:t>
            </a:r>
            <a:r>
              <a:rPr lang="en"/>
              <a:t>Check out the RelativePaths_WorkingExample folder. </a:t>
            </a:r>
            <a:endParaRPr/>
          </a:p>
        </p:txBody>
      </p:sp>
      <p:sp>
        <p:nvSpPr>
          <p:cNvPr id="1982" name="Google Shape;1982;p15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12 Minutes</a:t>
            </a:r>
            <a:endParaRPr/>
          </a:p>
        </p:txBody>
      </p:sp>
      <p:sp>
        <p:nvSpPr>
          <p:cNvPr id="1983" name="Google Shape;1983;p155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4" name="Google Shape;1984;p155"/>
          <p:cNvGrpSpPr/>
          <p:nvPr/>
        </p:nvGrpSpPr>
        <p:grpSpPr>
          <a:xfrm>
            <a:off x="457200" y="845413"/>
            <a:ext cx="776889" cy="621300"/>
            <a:chOff x="457200" y="1378813"/>
            <a:chExt cx="776889" cy="621300"/>
          </a:xfrm>
        </p:grpSpPr>
        <p:sp>
          <p:nvSpPr>
            <p:cNvPr id="1985" name="Google Shape;1985;p1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6" name="Google Shape;1986;p1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7" name="Google Shape;1987;p155"/>
          <p:cNvGrpSpPr/>
          <p:nvPr/>
        </p:nvGrpSpPr>
        <p:grpSpPr>
          <a:xfrm>
            <a:off x="457200" y="1695325"/>
            <a:ext cx="776889" cy="621300"/>
            <a:chOff x="457200" y="1378813"/>
            <a:chExt cx="776889" cy="621300"/>
          </a:xfrm>
        </p:grpSpPr>
        <p:sp>
          <p:nvSpPr>
            <p:cNvPr id="1988" name="Google Shape;1988;p1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89" name="Google Shape;1989;p1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0" name="Google Shape;1990;p155"/>
          <p:cNvSpPr txBox="1"/>
          <p:nvPr>
            <p:ph idx="1" type="subTitle"/>
          </p:nvPr>
        </p:nvSpPr>
        <p:spPr>
          <a:xfrm>
            <a:off x="-12300" y="8646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Unzip the folder sent to you via Slack. </a:t>
            </a:r>
            <a:endParaRPr/>
          </a:p>
        </p:txBody>
      </p:sp>
      <p:sp>
        <p:nvSpPr>
          <p:cNvPr id="1991" name="Google Shape;1991;p155"/>
          <p:cNvSpPr/>
          <p:nvPr/>
        </p:nvSpPr>
        <p:spPr>
          <a:xfrm>
            <a:off x="1352550" y="16977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2" name="Google Shape;1992;p155"/>
          <p:cNvSpPr txBox="1"/>
          <p:nvPr>
            <p:ph idx="2" type="subTitle"/>
          </p:nvPr>
        </p:nvSpPr>
        <p:spPr>
          <a:xfrm>
            <a:off x="-12300" y="17001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dit</a:t>
            </a:r>
            <a:r>
              <a:rPr lang="en"/>
              <a:t> the HTML files in all of the RelativePaths folders. Write relative paths that link the HTML documents with CSS stylesheets.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15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1" name="Shape 200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p15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0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Boxes Upon Boxes</a:t>
            </a:r>
            <a:endParaRPr/>
          </a:p>
        </p:txBody>
      </p:sp>
      <p:sp>
        <p:nvSpPr>
          <p:cNvPr id="2012" name="Google Shape;2012;p1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CSS, every element rests within a series of boxes. </a:t>
            </a:r>
            <a:endParaRPr/>
          </a:p>
        </p:txBody>
      </p:sp>
      <p:sp>
        <p:nvSpPr>
          <p:cNvPr id="2013" name="Google Shape;2013;p159"/>
          <p:cNvSpPr txBox="1"/>
          <p:nvPr>
            <p:ph idx="3" type="body"/>
          </p:nvPr>
        </p:nvSpPr>
        <p:spPr>
          <a:xfrm>
            <a:off x="175" y="1284250"/>
            <a:ext cx="9144000" cy="752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Each box has customizable space properties:</a:t>
            </a:r>
            <a:r>
              <a:rPr lang="en"/>
              <a:t> margin, border, and padding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Typical spacing value: </a:t>
            </a:r>
            <a:r>
              <a:rPr lang="en"/>
              <a:t>20px 10px 10px 20px (top, right, bottom, left)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  <p:sp>
        <p:nvSpPr>
          <p:cNvPr id="2014" name="Google Shape;2014;p159"/>
          <p:cNvSpPr/>
          <p:nvPr/>
        </p:nvSpPr>
        <p:spPr>
          <a:xfrm>
            <a:off x="488875" y="2072875"/>
            <a:ext cx="6400800" cy="25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5" name="Google Shape;2015;p159"/>
          <p:cNvSpPr/>
          <p:nvPr/>
        </p:nvSpPr>
        <p:spPr>
          <a:xfrm>
            <a:off x="729275" y="2301475"/>
            <a:ext cx="5901600" cy="2096700"/>
          </a:xfrm>
          <a:prstGeom prst="rect">
            <a:avLst/>
          </a:prstGeom>
          <a:solidFill>
            <a:srgbClr val="AFCA54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6" name="Google Shape;2016;p159"/>
          <p:cNvSpPr/>
          <p:nvPr/>
        </p:nvSpPr>
        <p:spPr>
          <a:xfrm>
            <a:off x="987275" y="2536375"/>
            <a:ext cx="5385600" cy="1626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7" name="Google Shape;2017;p159"/>
          <p:cNvSpPr/>
          <p:nvPr/>
        </p:nvSpPr>
        <p:spPr>
          <a:xfrm>
            <a:off x="1222925" y="2726375"/>
            <a:ext cx="4914300" cy="1256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8" name="Google Shape;2018;p159"/>
          <p:cNvSpPr txBox="1"/>
          <p:nvPr>
            <p:ph idx="3" type="body"/>
          </p:nvPr>
        </p:nvSpPr>
        <p:spPr>
          <a:xfrm>
            <a:off x="488875" y="20728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Margin </a:t>
            </a:r>
            <a:endParaRPr sz="1200"/>
          </a:p>
        </p:txBody>
      </p:sp>
      <p:sp>
        <p:nvSpPr>
          <p:cNvPr id="2019" name="Google Shape;2019;p159"/>
          <p:cNvSpPr txBox="1"/>
          <p:nvPr>
            <p:ph idx="3" type="body"/>
          </p:nvPr>
        </p:nvSpPr>
        <p:spPr>
          <a:xfrm>
            <a:off x="488875" y="23014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Border</a:t>
            </a:r>
            <a:endParaRPr sz="1200"/>
          </a:p>
        </p:txBody>
      </p:sp>
      <p:sp>
        <p:nvSpPr>
          <p:cNvPr id="2020" name="Google Shape;2020;p159"/>
          <p:cNvSpPr txBox="1"/>
          <p:nvPr>
            <p:ph idx="3" type="body"/>
          </p:nvPr>
        </p:nvSpPr>
        <p:spPr>
          <a:xfrm>
            <a:off x="488875" y="25363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Padding</a:t>
            </a:r>
            <a:endParaRPr sz="1200"/>
          </a:p>
        </p:txBody>
      </p:sp>
      <p:sp>
        <p:nvSpPr>
          <p:cNvPr id="2021" name="Google Shape;2021;p159"/>
          <p:cNvSpPr txBox="1"/>
          <p:nvPr>
            <p:ph idx="3" type="body"/>
          </p:nvPr>
        </p:nvSpPr>
        <p:spPr>
          <a:xfrm>
            <a:off x="488875" y="2764975"/>
            <a:ext cx="6400800" cy="264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 sz="1200"/>
              <a:t>Content</a:t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5" name="Shape 2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6" name="Google Shape;2026;p16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Partner </a:t>
            </a:r>
            <a:r>
              <a:rPr b="1" lang="en" sz="3000"/>
              <a:t>A</a:t>
            </a:r>
            <a:r>
              <a:rPr b="1" lang="en" sz="3000"/>
              <a:t>ctivity: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Box Model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27" name="Google Shape;2027;p1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8" name="Google Shape;2028;p16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2" name="Shape 2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Google Shape;2033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34" name="Google Shape;2034;p16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</a:t>
            </a:r>
            <a:r>
              <a:rPr lang="en">
                <a:solidFill>
                  <a:schemeClr val="dk1"/>
                </a:solidFill>
              </a:rPr>
              <a:t> 10 Minutes</a:t>
            </a:r>
            <a:endParaRPr/>
          </a:p>
        </p:txBody>
      </p:sp>
      <p:pic>
        <p:nvPicPr>
          <p:cNvPr descr="Content Placeholder 2" id="2035" name="Google Shape;2035;p1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73" y="768063"/>
            <a:ext cx="6172201" cy="3199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tent Placeholder 2" id="2040" name="Google Shape;2040;p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275" y="1507600"/>
            <a:ext cx="5921575" cy="30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1" name="Google Shape;2041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Activity: </a:t>
            </a:r>
            <a:r>
              <a:rPr lang="en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rPr>
              <a:t>Boxes Upon Boxes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42" name="Google Shape;2042;p16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/>
          </a:p>
        </p:txBody>
      </p:sp>
      <p:sp>
        <p:nvSpPr>
          <p:cNvPr id="2043" name="Google Shape;2043;p162"/>
          <p:cNvSpPr txBox="1"/>
          <p:nvPr>
            <p:ph idx="2" type="body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7" name="Shape 2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" name="Google Shape;2048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Box Model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049" name="Google Shape;2049;p16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Suggested Time: </a:t>
            </a:r>
            <a:r>
              <a:rPr lang="en">
                <a:solidFill>
                  <a:schemeClr val="dk1"/>
                </a:solidFill>
              </a:rPr>
              <a:t>10 Minutes</a:t>
            </a:r>
            <a:endParaRPr/>
          </a:p>
        </p:txBody>
      </p:sp>
      <p:sp>
        <p:nvSpPr>
          <p:cNvPr id="2050" name="Google Shape;2050;p163"/>
          <p:cNvSpPr txBox="1"/>
          <p:nvPr>
            <p:ph idx="2" type="body"/>
          </p:nvPr>
        </p:nvSpPr>
        <p:spPr>
          <a:xfrm>
            <a:off x="9225" y="765250"/>
            <a:ext cx="9144000" cy="8010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/>
              <a:t>Answer:</a:t>
            </a:r>
            <a:br>
              <a:rPr lang="en"/>
            </a:br>
            <a:r>
              <a:rPr lang="en"/>
              <a:t>Width: 474 px (no margin), 554 px (with margin)</a:t>
            </a:r>
            <a:br>
              <a:rPr lang="en"/>
            </a:br>
            <a:r>
              <a:rPr lang="en"/>
              <a:t>Height: 539 px (no margin), 569 px (with margin)</a:t>
            </a:r>
            <a:endParaRPr/>
          </a:p>
        </p:txBody>
      </p:sp>
      <p:sp>
        <p:nvSpPr>
          <p:cNvPr id="2051" name="Google Shape;2051;p163"/>
          <p:cNvSpPr/>
          <p:nvPr/>
        </p:nvSpPr>
        <p:spPr>
          <a:xfrm>
            <a:off x="487775" y="1615675"/>
            <a:ext cx="5913600" cy="2961900"/>
          </a:xfrm>
          <a:prstGeom prst="rect">
            <a:avLst/>
          </a:prstGeom>
          <a:solidFill>
            <a:srgbClr val="42719B"/>
          </a:solidFill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2" name="Google Shape;2052;p163"/>
          <p:cNvSpPr/>
          <p:nvPr/>
        </p:nvSpPr>
        <p:spPr>
          <a:xfrm>
            <a:off x="865525" y="1907550"/>
            <a:ext cx="5174100" cy="23928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3" name="Google Shape;2053;p163"/>
          <p:cNvSpPr/>
          <p:nvPr/>
        </p:nvSpPr>
        <p:spPr>
          <a:xfrm>
            <a:off x="1206750" y="2231575"/>
            <a:ext cx="4399800" cy="1758000"/>
          </a:xfrm>
          <a:prstGeom prst="rect">
            <a:avLst/>
          </a:prstGeom>
          <a:solidFill>
            <a:srgbClr val="AFC0DC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4" name="Google Shape;2054;p163"/>
          <p:cNvSpPr/>
          <p:nvPr/>
        </p:nvSpPr>
        <p:spPr>
          <a:xfrm>
            <a:off x="1669825" y="2615900"/>
            <a:ext cx="3315900" cy="1011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5" name="Google Shape;2055;p163"/>
          <p:cNvSpPr txBox="1"/>
          <p:nvPr>
            <p:ph idx="1" type="body"/>
          </p:nvPr>
        </p:nvSpPr>
        <p:spPr>
          <a:xfrm>
            <a:off x="555275" y="1615675"/>
            <a:ext cx="5499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</a:rPr>
              <a:t>Margin 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56" name="Google Shape;2056;p163"/>
          <p:cNvSpPr txBox="1"/>
          <p:nvPr>
            <p:ph idx="2" type="body"/>
          </p:nvPr>
        </p:nvSpPr>
        <p:spPr>
          <a:xfrm>
            <a:off x="941725" y="1920475"/>
            <a:ext cx="7281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Border</a:t>
            </a:r>
            <a:endParaRPr sz="1200"/>
          </a:p>
        </p:txBody>
      </p:sp>
      <p:sp>
        <p:nvSpPr>
          <p:cNvPr id="2057" name="Google Shape;2057;p163"/>
          <p:cNvSpPr txBox="1"/>
          <p:nvPr>
            <p:ph idx="3" type="body"/>
          </p:nvPr>
        </p:nvSpPr>
        <p:spPr>
          <a:xfrm>
            <a:off x="1257575" y="2231575"/>
            <a:ext cx="641700" cy="26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Padding</a:t>
            </a:r>
            <a:endParaRPr sz="1200"/>
          </a:p>
        </p:txBody>
      </p:sp>
      <p:sp>
        <p:nvSpPr>
          <p:cNvPr id="2058" name="Google Shape;2058;p163"/>
          <p:cNvSpPr txBox="1"/>
          <p:nvPr>
            <p:ph idx="4" type="body"/>
          </p:nvPr>
        </p:nvSpPr>
        <p:spPr>
          <a:xfrm>
            <a:off x="1593775" y="16354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10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22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25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059" name="Google Shape;2059;p163"/>
          <p:cNvSpPr txBox="1"/>
          <p:nvPr>
            <p:ph idx="5" type="body"/>
          </p:nvPr>
        </p:nvSpPr>
        <p:spPr>
          <a:xfrm>
            <a:off x="1593775" y="3692800"/>
            <a:ext cx="3559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30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22</a:t>
            </a:r>
            <a:endParaRPr b="1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20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060" name="Google Shape;2060;p163"/>
          <p:cNvSpPr txBox="1"/>
          <p:nvPr>
            <p:ph idx="6" type="body"/>
          </p:nvPr>
        </p:nvSpPr>
        <p:spPr>
          <a:xfrm>
            <a:off x="1669975" y="2675800"/>
            <a:ext cx="33159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400 x 400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061" name="Google Shape;2061;p163"/>
          <p:cNvSpPr txBox="1"/>
          <p:nvPr>
            <p:ph idx="7" type="body"/>
          </p:nvPr>
        </p:nvSpPr>
        <p:spPr>
          <a:xfrm>
            <a:off x="565225" y="27834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50</a:t>
            </a:r>
            <a:r>
              <a:rPr b="1" lang="en"/>
              <a:t>   22   20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2062" name="Google Shape;2062;p163"/>
          <p:cNvSpPr txBox="1"/>
          <p:nvPr>
            <p:ph idx="8" type="body"/>
          </p:nvPr>
        </p:nvSpPr>
        <p:spPr>
          <a:xfrm>
            <a:off x="5326225" y="2795197"/>
            <a:ext cx="1028400" cy="68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10   22     </a:t>
            </a:r>
            <a:r>
              <a:rPr b="1" lang="en">
                <a:solidFill>
                  <a:srgbClr val="FFFFFF"/>
                </a:solidFill>
              </a:rPr>
              <a:t>30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1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Class!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7" name="Google Shape;2067;p16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Be Floatin’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1" name="Shape 2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2" name="Google Shape;2072;p165"/>
          <p:cNvSpPr txBox="1"/>
          <p:nvPr>
            <p:ph type="title"/>
          </p:nvPr>
        </p:nvSpPr>
        <p:spPr>
          <a:xfrm>
            <a:off x="2544050" y="1393275"/>
            <a:ext cx="5415600" cy="243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600"/>
              <a:t>Warning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The next few topics are fairly tricky but also </a:t>
            </a:r>
            <a:r>
              <a:rPr i="1" lang="en" sz="2600"/>
              <a:t>very important</a:t>
            </a:r>
            <a:r>
              <a:rPr lang="en" sz="2600">
                <a:latin typeface="Roboto Light"/>
                <a:ea typeface="Roboto Light"/>
                <a:cs typeface="Roboto Light"/>
                <a:sym typeface="Roboto Light"/>
              </a:rPr>
              <a:t>. Time to channel that inner genius! </a:t>
            </a:r>
            <a:endParaRPr sz="26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7" name="Google Shape;2077;p1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Concept of Flow</a:t>
            </a:r>
            <a:endParaRPr/>
          </a:p>
        </p:txBody>
      </p:sp>
      <p:grpSp>
        <p:nvGrpSpPr>
          <p:cNvPr id="2078" name="Google Shape;2078;p166"/>
          <p:cNvGrpSpPr/>
          <p:nvPr/>
        </p:nvGrpSpPr>
        <p:grpSpPr>
          <a:xfrm>
            <a:off x="3670600" y="1156175"/>
            <a:ext cx="4935775" cy="3034200"/>
            <a:chOff x="557400" y="1567950"/>
            <a:chExt cx="4935775" cy="3034200"/>
          </a:xfrm>
        </p:grpSpPr>
        <p:sp>
          <p:nvSpPr>
            <p:cNvPr id="2079" name="Google Shape;2079;p166"/>
            <p:cNvSpPr/>
            <p:nvPr/>
          </p:nvSpPr>
          <p:spPr>
            <a:xfrm>
              <a:off x="815150" y="1567950"/>
              <a:ext cx="4429800" cy="3034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66"/>
            <p:cNvSpPr/>
            <p:nvPr/>
          </p:nvSpPr>
          <p:spPr>
            <a:xfrm>
              <a:off x="939248" y="1705200"/>
              <a:ext cx="4167300" cy="1593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CCCC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66"/>
            <p:cNvSpPr/>
            <p:nvPr/>
          </p:nvSpPr>
          <p:spPr>
            <a:xfrm>
              <a:off x="1064943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66"/>
            <p:cNvSpPr/>
            <p:nvPr/>
          </p:nvSpPr>
          <p:spPr>
            <a:xfrm>
              <a:off x="1206477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66"/>
            <p:cNvSpPr/>
            <p:nvPr/>
          </p:nvSpPr>
          <p:spPr>
            <a:xfrm>
              <a:off x="1348011" y="1739100"/>
              <a:ext cx="84900" cy="91500"/>
            </a:xfrm>
            <a:prstGeom prst="ellipse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66"/>
            <p:cNvSpPr/>
            <p:nvPr/>
          </p:nvSpPr>
          <p:spPr>
            <a:xfrm>
              <a:off x="1009475" y="1991125"/>
              <a:ext cx="1660800" cy="997800"/>
            </a:xfrm>
            <a:prstGeom prst="re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85" name="Google Shape;2085;p166"/>
            <p:cNvGrpSpPr/>
            <p:nvPr/>
          </p:nvGrpSpPr>
          <p:grpSpPr>
            <a:xfrm>
              <a:off x="2766207" y="2074600"/>
              <a:ext cx="2266784" cy="914400"/>
              <a:chOff x="3750925" y="2097100"/>
              <a:chExt cx="3147000" cy="914400"/>
            </a:xfrm>
          </p:grpSpPr>
          <p:cxnSp>
            <p:nvCxnSpPr>
              <p:cNvPr id="2086" name="Google Shape;2086;p166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7" name="Google Shape;2087;p166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8" name="Google Shape;2088;p166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89" name="Google Shape;2089;p166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0" name="Google Shape;2090;p166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1" name="Google Shape;2091;p166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2" name="Google Shape;2092;p166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093" name="Google Shape;2093;p166"/>
            <p:cNvGrpSpPr/>
            <p:nvPr/>
          </p:nvGrpSpPr>
          <p:grpSpPr>
            <a:xfrm>
              <a:off x="1005487" y="3160488"/>
              <a:ext cx="4034836" cy="163675"/>
              <a:chOff x="1226800" y="3175175"/>
              <a:chExt cx="5290200" cy="163675"/>
            </a:xfrm>
          </p:grpSpPr>
          <p:cxnSp>
            <p:nvCxnSpPr>
              <p:cNvPr id="2094" name="Google Shape;2094;p166"/>
              <p:cNvCxnSpPr/>
              <p:nvPr/>
            </p:nvCxnSpPr>
            <p:spPr>
              <a:xfrm>
                <a:off x="1226800" y="3175175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5" name="Google Shape;2095;p166"/>
              <p:cNvCxnSpPr/>
              <p:nvPr/>
            </p:nvCxnSpPr>
            <p:spPr>
              <a:xfrm>
                <a:off x="1226800" y="3338850"/>
                <a:ext cx="52902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096" name="Google Shape;2096;p166"/>
            <p:cNvSpPr/>
            <p:nvPr/>
          </p:nvSpPr>
          <p:spPr>
            <a:xfrm>
              <a:off x="557400" y="2326350"/>
              <a:ext cx="15546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Left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2097" name="Google Shape;2097;p166"/>
            <p:cNvGrpSpPr/>
            <p:nvPr/>
          </p:nvGrpSpPr>
          <p:grpSpPr>
            <a:xfrm>
              <a:off x="1009482" y="3495575"/>
              <a:ext cx="2266784" cy="914400"/>
              <a:chOff x="3750925" y="2097100"/>
              <a:chExt cx="3147000" cy="914400"/>
            </a:xfrm>
          </p:grpSpPr>
          <p:cxnSp>
            <p:nvCxnSpPr>
              <p:cNvPr id="2098" name="Google Shape;2098;p166"/>
              <p:cNvCxnSpPr/>
              <p:nvPr/>
            </p:nvCxnSpPr>
            <p:spPr>
              <a:xfrm>
                <a:off x="3750925" y="20971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9" name="Google Shape;2099;p166"/>
              <p:cNvCxnSpPr/>
              <p:nvPr/>
            </p:nvCxnSpPr>
            <p:spPr>
              <a:xfrm>
                <a:off x="3750925" y="22607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0" name="Google Shape;2100;p166"/>
              <p:cNvCxnSpPr/>
              <p:nvPr/>
            </p:nvCxnSpPr>
            <p:spPr>
              <a:xfrm>
                <a:off x="3750925" y="24019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1" name="Google Shape;2101;p166"/>
              <p:cNvCxnSpPr/>
              <p:nvPr/>
            </p:nvCxnSpPr>
            <p:spPr>
              <a:xfrm>
                <a:off x="3750925" y="25655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2" name="Google Shape;2102;p166"/>
              <p:cNvCxnSpPr/>
              <p:nvPr/>
            </p:nvCxnSpPr>
            <p:spPr>
              <a:xfrm>
                <a:off x="3750925" y="27067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3" name="Google Shape;2103;p166"/>
              <p:cNvCxnSpPr/>
              <p:nvPr/>
            </p:nvCxnSpPr>
            <p:spPr>
              <a:xfrm>
                <a:off x="3750925" y="2870375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04" name="Google Shape;2104;p166"/>
              <p:cNvCxnSpPr/>
              <p:nvPr/>
            </p:nvCxnSpPr>
            <p:spPr>
              <a:xfrm>
                <a:off x="3750925" y="3011500"/>
                <a:ext cx="31470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2105" name="Google Shape;2105;p166"/>
            <p:cNvSpPr/>
            <p:nvPr/>
          </p:nvSpPr>
          <p:spPr>
            <a:xfrm>
              <a:off x="3379525" y="3453925"/>
              <a:ext cx="1660800" cy="997800"/>
            </a:xfrm>
            <a:prstGeom prst="re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66"/>
            <p:cNvSpPr/>
            <p:nvPr/>
          </p:nvSpPr>
          <p:spPr>
            <a:xfrm flipH="1">
              <a:off x="3939475" y="3766675"/>
              <a:ext cx="1553700" cy="3723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274300" spcFirstLastPara="1" rIns="91425" wrap="square" tIns="1645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8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Float Right</a:t>
              </a:r>
              <a:endParaRPr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07" name="Google Shape;2107;p166"/>
          <p:cNvSpPr txBox="1"/>
          <p:nvPr>
            <p:ph idx="1" type="subTitle"/>
          </p:nvPr>
        </p:nvSpPr>
        <p:spPr>
          <a:xfrm>
            <a:off x="0" y="675975"/>
            <a:ext cx="4105800" cy="24033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By default, every HTML element displayed in the browser is governed by a concept called </a:t>
            </a:r>
            <a:r>
              <a:rPr b="1" lang="en"/>
              <a:t>flow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This means that HTML elements force adjacent elements to flow around them.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Google Shape;2112;p1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Analogy: Flow and MS Word</a:t>
            </a:r>
            <a:endParaRPr/>
          </a:p>
        </p:txBody>
      </p:sp>
      <p:pic>
        <p:nvPicPr>
          <p:cNvPr id="2113" name="Google Shape;2113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4800" y="2596675"/>
            <a:ext cx="2774400" cy="20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167"/>
          <p:cNvSpPr/>
          <p:nvPr/>
        </p:nvSpPr>
        <p:spPr>
          <a:xfrm>
            <a:off x="1352550" y="84124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5" name="Google Shape;2115;p167"/>
          <p:cNvSpPr txBox="1"/>
          <p:nvPr>
            <p:ph idx="1" type="subTitle"/>
          </p:nvPr>
        </p:nvSpPr>
        <p:spPr>
          <a:xfrm>
            <a:off x="12300" y="860423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The concept of flow is similar to wrap-text in Microsoft Word.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6" name="Google Shape;2116;p167"/>
          <p:cNvSpPr/>
          <p:nvPr/>
        </p:nvSpPr>
        <p:spPr>
          <a:xfrm>
            <a:off x="1352550" y="1549374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7" name="Google Shape;2117;p167"/>
          <p:cNvSpPr txBox="1"/>
          <p:nvPr>
            <p:ph idx="2" type="subTitle"/>
          </p:nvPr>
        </p:nvSpPr>
        <p:spPr>
          <a:xfrm>
            <a:off x="-12225" y="155178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Just as in MS Word, with CSS you can position images to be in-line with text, on top of text, and so on.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8" name="Google Shape;2118;p16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86523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9" name="Google Shape;2119;p16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1545336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4" name="Google Shape;2124;p1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Elements </a:t>
            </a:r>
            <a:endParaRPr/>
          </a:p>
        </p:txBody>
      </p:sp>
      <p:graphicFrame>
        <p:nvGraphicFramePr>
          <p:cNvPr id="2125" name="Google Shape;2125;p168"/>
          <p:cNvGraphicFramePr/>
          <p:nvPr/>
        </p:nvGraphicFramePr>
        <p:xfrm>
          <a:off x="526650" y="2389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{E80F6FBA-412B-475E-BE9C-6AF458182D6E}</a:tableStyleId>
              </a:tblPr>
              <a:tblGrid>
                <a:gridCol w="530550"/>
                <a:gridCol w="530550"/>
                <a:gridCol w="530550"/>
                <a:gridCol w="530550"/>
                <a:gridCol w="530550"/>
                <a:gridCol w="530550"/>
                <a:gridCol w="530550"/>
              </a:tblGrid>
              <a:tr h="458950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Block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4634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3425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2126" name="Google Shape;2126;p168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7" name="Google Shape;2127;p168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By default, web clients render many HTML elements as </a:t>
            </a: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block elements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. Paragraphs, headers, divs, and more receive this treatment.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8" name="Google Shape;2128;p168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9" name="Google Shape;2129;p168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 block element will take up an entire line of space—unless you intervene with CSS properties.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30" name="Google Shape;2130;p168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1" name="Google Shape;2131;p16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6" name="Google Shape;2136;p1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Elements vs. In-line Elements </a:t>
            </a:r>
            <a:endParaRPr/>
          </a:p>
        </p:txBody>
      </p:sp>
      <p:graphicFrame>
        <p:nvGraphicFramePr>
          <p:cNvPr id="2137" name="Google Shape;2137;p169"/>
          <p:cNvGraphicFramePr/>
          <p:nvPr/>
        </p:nvGraphicFramePr>
        <p:xfrm>
          <a:off x="526650" y="22366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{E80F6FBA-412B-475E-BE9C-6AF458182D6E}</a:tableStyleId>
              </a:tblPr>
              <a:tblGrid>
                <a:gridCol w="530550"/>
                <a:gridCol w="530550"/>
                <a:gridCol w="530550"/>
                <a:gridCol w="530550"/>
                <a:gridCol w="530550"/>
                <a:gridCol w="530550"/>
                <a:gridCol w="530550"/>
              </a:tblGrid>
              <a:tr h="458950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Block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hMerge="1"/>
                <a:tc gridSpan="5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463425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  <a:tr h="463425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  <a:tc hMerge="1"/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63425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2138" name="Google Shape;2138;p169"/>
          <p:cNvGraphicFramePr/>
          <p:nvPr/>
        </p:nvGraphicFramePr>
        <p:xfrm>
          <a:off x="4621500" y="2236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{E80F6FBA-412B-475E-BE9C-6AF458182D6E}</a:tableStyleId>
              </a:tblPr>
              <a:tblGrid>
                <a:gridCol w="530550"/>
                <a:gridCol w="530550"/>
                <a:gridCol w="530550"/>
                <a:gridCol w="530550"/>
                <a:gridCol w="530550"/>
                <a:gridCol w="530550"/>
                <a:gridCol w="530550"/>
              </a:tblGrid>
              <a:tr h="359150">
                <a:tc gridSpan="7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In-line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3"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7EF6A"/>
                    </a:solidFill>
                  </a:tcPr>
                </a:tc>
                <a:tc rowSpan="3" hMerge="1"/>
                <a:tc rowSpan="3" h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13350">
                <a:tc gridSpan="3" vMerge="1"/>
                <a:tc hMerge="1" vMerge="1"/>
                <a:tc hMerge="1" v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</a:tr>
              <a:tr h="213350">
                <a:tc gridSpan="3" vMerge="1"/>
                <a:tc hMerge="1" vMerge="1"/>
                <a:tc hMerge="1" v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FA78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</a:tr>
              <a:tr h="213350">
                <a:tc gridSpan="7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  <a:tc hMerge="1"/>
                <a:tc hMerge="1"/>
              </a:tr>
              <a:tr h="213350"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D7E74"/>
                    </a:solidFill>
                  </a:tcPr>
                </a:tc>
                <a:tc hMerge="1"/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sp>
        <p:nvSpPr>
          <p:cNvPr id="2139" name="Google Shape;2139;p169"/>
          <p:cNvSpPr/>
          <p:nvPr/>
        </p:nvSpPr>
        <p:spPr>
          <a:xfrm>
            <a:off x="1352550" y="7692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0" name="Google Shape;2140;p169"/>
          <p:cNvSpPr txBox="1"/>
          <p:nvPr>
            <p:ph idx="1" type="subTitle"/>
          </p:nvPr>
        </p:nvSpPr>
        <p:spPr>
          <a:xfrm>
            <a:off x="12225" y="7884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Now, contrast block elements with </a:t>
            </a:r>
            <a:r>
              <a:rPr b="1" lang="en"/>
              <a:t>in-line elements</a:t>
            </a:r>
            <a:r>
              <a:rPr lang="en"/>
              <a:t>.</a:t>
            </a:r>
            <a:endParaRPr/>
          </a:p>
        </p:txBody>
      </p:sp>
      <p:sp>
        <p:nvSpPr>
          <p:cNvPr id="2141" name="Google Shape;2141;p169"/>
          <p:cNvSpPr/>
          <p:nvPr/>
        </p:nvSpPr>
        <p:spPr>
          <a:xfrm>
            <a:off x="1352550" y="1469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2" name="Google Shape;2142;p169"/>
          <p:cNvSpPr txBox="1"/>
          <p:nvPr>
            <p:ph idx="2" type="subTitle"/>
          </p:nvPr>
        </p:nvSpPr>
        <p:spPr>
          <a:xfrm>
            <a:off x="-12225" y="1471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using </a:t>
            </a:r>
            <a:r>
              <a:rPr b="1" lang="en"/>
              <a:t>float CSS properties</a:t>
            </a:r>
            <a:r>
              <a:rPr lang="en"/>
              <a:t>, we can command our website to display multiple HTML elements adjacently. </a:t>
            </a:r>
            <a:endParaRPr/>
          </a:p>
        </p:txBody>
      </p:sp>
      <p:pic>
        <p:nvPicPr>
          <p:cNvPr id="2143" name="Google Shape;2143;p16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7932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4" name="Google Shape;2144;p16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4650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8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1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  <p:sp>
        <p:nvSpPr>
          <p:cNvPr id="2150" name="Google Shape;2150;p17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transform these block elements into in-line elements, we use a CSS property called </a:t>
            </a:r>
            <a:r>
              <a:rPr b="1" lang="en"/>
              <a:t>float</a:t>
            </a:r>
            <a:r>
              <a:rPr lang="en"/>
              <a:t>. Floats are necessary when building web layouts.</a:t>
            </a:r>
            <a:endParaRPr/>
          </a:p>
        </p:txBody>
      </p:sp>
      <p:sp>
        <p:nvSpPr>
          <p:cNvPr id="2151" name="Google Shape;2151;p170"/>
          <p:cNvSpPr/>
          <p:nvPr/>
        </p:nvSpPr>
        <p:spPr>
          <a:xfrm>
            <a:off x="510350" y="1567950"/>
            <a:ext cx="4429800" cy="3034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70"/>
          <p:cNvSpPr/>
          <p:nvPr/>
        </p:nvSpPr>
        <p:spPr>
          <a:xfrm>
            <a:off x="634448" y="1705200"/>
            <a:ext cx="4167300" cy="159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70"/>
          <p:cNvSpPr/>
          <p:nvPr/>
        </p:nvSpPr>
        <p:spPr>
          <a:xfrm>
            <a:off x="760143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70"/>
          <p:cNvSpPr/>
          <p:nvPr/>
        </p:nvSpPr>
        <p:spPr>
          <a:xfrm>
            <a:off x="901677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70"/>
          <p:cNvSpPr/>
          <p:nvPr/>
        </p:nvSpPr>
        <p:spPr>
          <a:xfrm>
            <a:off x="1043211" y="1739100"/>
            <a:ext cx="84900" cy="91500"/>
          </a:xfrm>
          <a:prstGeom prst="ellipse">
            <a:avLst/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170"/>
          <p:cNvSpPr/>
          <p:nvPr/>
        </p:nvSpPr>
        <p:spPr>
          <a:xfrm>
            <a:off x="704675" y="1991125"/>
            <a:ext cx="4097100" cy="364800"/>
          </a:xfrm>
          <a:prstGeom prst="rect">
            <a:avLst/>
          </a:prstGeom>
          <a:solidFill>
            <a:srgbClr val="1D7E7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Header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7" name="Google Shape;2157;p170"/>
          <p:cNvSpPr/>
          <p:nvPr/>
        </p:nvSpPr>
        <p:spPr>
          <a:xfrm>
            <a:off x="1951125" y="2459925"/>
            <a:ext cx="2822700" cy="1565400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8" name="Google Shape;2158;p170"/>
          <p:cNvSpPr/>
          <p:nvPr/>
        </p:nvSpPr>
        <p:spPr>
          <a:xfrm>
            <a:off x="704675" y="4139025"/>
            <a:ext cx="4097100" cy="3648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Footer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9" name="Google Shape;2159;p170"/>
          <p:cNvSpPr/>
          <p:nvPr/>
        </p:nvSpPr>
        <p:spPr>
          <a:xfrm>
            <a:off x="704675" y="2464775"/>
            <a:ext cx="1144800" cy="1565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0" name="Google Shape;2160;p170"/>
          <p:cNvSpPr/>
          <p:nvPr/>
        </p:nvSpPr>
        <p:spPr>
          <a:xfrm flipH="1">
            <a:off x="3598950" y="3450125"/>
            <a:ext cx="1553700" cy="3723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164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Right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1" name="Google Shape;2161;p170"/>
          <p:cNvSpPr/>
          <p:nvPr/>
        </p:nvSpPr>
        <p:spPr>
          <a:xfrm>
            <a:off x="166825" y="2539025"/>
            <a:ext cx="1554600" cy="372300"/>
          </a:xfrm>
          <a:prstGeom prst="homePlat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164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Float Left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2" name="Google Shape;2162;p170"/>
          <p:cNvSpPr/>
          <p:nvPr/>
        </p:nvSpPr>
        <p:spPr>
          <a:xfrm>
            <a:off x="5380375" y="1991125"/>
            <a:ext cx="3417600" cy="26109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27430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#sidebar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i="1"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left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 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#main-content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 {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float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i="1" lang="en" sz="26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right</a:t>
            </a: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6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63" name="Google Shape;2163;p170"/>
          <p:cNvSpPr txBox="1"/>
          <p:nvPr>
            <p:ph type="title"/>
          </p:nvPr>
        </p:nvSpPr>
        <p:spPr>
          <a:xfrm>
            <a:off x="5380375" y="1457425"/>
            <a:ext cx="1946700" cy="533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css</a:t>
            </a:r>
            <a:endParaRPr sz="3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1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Clearing the Float</a:t>
            </a:r>
            <a:endParaRPr/>
          </a:p>
        </p:txBody>
      </p:sp>
      <p:sp>
        <p:nvSpPr>
          <p:cNvPr id="2169" name="Google Shape;2169;p17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floats often get in the way of layouts. Sometimes we don’t want to give each element the “in-line” treatment. </a:t>
            </a:r>
            <a:endParaRPr/>
          </a:p>
        </p:txBody>
      </p:sp>
      <p:sp>
        <p:nvSpPr>
          <p:cNvPr id="2170" name="Google Shape;2170;p171"/>
          <p:cNvSpPr/>
          <p:nvPr/>
        </p:nvSpPr>
        <p:spPr>
          <a:xfrm>
            <a:off x="499228" y="1572241"/>
            <a:ext cx="4040400" cy="2240700"/>
          </a:xfrm>
          <a:prstGeom prst="rect">
            <a:avLst/>
          </a:prstGeom>
          <a:solidFill>
            <a:srgbClr val="AFCA54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Main Content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Roboto"/>
                <a:ea typeface="Roboto"/>
                <a:cs typeface="Roboto"/>
                <a:sym typeface="Roboto"/>
              </a:rPr>
              <a:t>(float left)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1" name="Google Shape;2171;p171"/>
          <p:cNvSpPr/>
          <p:nvPr/>
        </p:nvSpPr>
        <p:spPr>
          <a:xfrm>
            <a:off x="4646125" y="3391950"/>
            <a:ext cx="1717800" cy="420900"/>
          </a:xfrm>
          <a:prstGeom prst="rect">
            <a:avLst/>
          </a:prstGeom>
          <a:solidFill>
            <a:srgbClr val="F7EF6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80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Footer 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not</a:t>
            </a:r>
            <a:r>
              <a:rPr i="1"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 cleared!)</a:t>
            </a:r>
            <a:endParaRPr i="1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2" name="Google Shape;2172;p171"/>
          <p:cNvSpPr/>
          <p:nvPr/>
        </p:nvSpPr>
        <p:spPr>
          <a:xfrm>
            <a:off x="4646125" y="1572250"/>
            <a:ext cx="1717800" cy="1718400"/>
          </a:xfrm>
          <a:prstGeom prst="rect">
            <a:avLst/>
          </a:prstGeom>
          <a:solidFill>
            <a:srgbClr val="4FA78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Sidebar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(float right)</a:t>
            </a: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1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178" name="Google Shape;2178;p17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Sometimes when elements don’t match up in size, we get situations like this: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79" name="Google Shape;2179;p172"/>
          <p:cNvGraphicFramePr/>
          <p:nvPr/>
        </p:nvGraphicFramePr>
        <p:xfrm>
          <a:off x="483975" y="132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{E80F6FBA-412B-475E-BE9C-6AF458182D6E}</a:tableStyleId>
              </a:tblPr>
              <a:tblGrid>
                <a:gridCol w="927725"/>
                <a:gridCol w="6277575"/>
              </a:tblGrid>
              <a:tr h="401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271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Uh-oh! The image is taller than the </a:t>
                      </a:r>
                      <a:br>
                        <a:rPr lang="en" sz="1600"/>
                      </a:br>
                      <a:r>
                        <a:rPr lang="en" sz="1600"/>
                        <a:t>element containing it, and it’s floated, so </a:t>
                      </a:r>
                      <a:br>
                        <a:rPr lang="en" sz="1600"/>
                      </a:br>
                      <a:r>
                        <a:rPr lang="en" sz="1600"/>
                        <a:t>it’s overflowing outside of its container!</a:t>
                      </a:r>
                      <a:endParaRPr sz="1600"/>
                    </a:p>
                  </a:txBody>
                  <a:tcPr marT="0" marB="0" marR="0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2180" name="Google Shape;2180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4" name="Shape 2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5" name="Google Shape;2185;p17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186" name="Google Shape;2186;p17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We can get around this by using the </a:t>
            </a:r>
            <a:r>
              <a:rPr b="1" lang="en"/>
              <a:t>clearfix hack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2187" name="Google Shape;2187;p173"/>
          <p:cNvGraphicFramePr/>
          <p:nvPr/>
        </p:nvGraphicFramePr>
        <p:xfrm>
          <a:off x="483975" y="132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{E80F6FBA-412B-475E-BE9C-6AF458182D6E}</a:tableStyleId>
              </a:tblPr>
              <a:tblGrid>
                <a:gridCol w="3229600"/>
                <a:gridCol w="3975700"/>
              </a:tblGrid>
              <a:tr h="427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&lt;div class=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clearfix</a:t>
                      </a:r>
                      <a:r>
                        <a:rPr lang="en">
                          <a:solidFill>
                            <a:schemeClr val="dk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</a:t>
                      </a:r>
                      <a:r>
                        <a:rPr lang="en" sz="1600"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&gt;</a:t>
                      </a:r>
                      <a:endParaRPr sz="1600"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80B86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7500">
                <a:tc gridSpan="2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600"/>
                        <a:t>Much better!</a:t>
                      </a:r>
                      <a:endParaRPr sz="1600"/>
                    </a:p>
                  </a:txBody>
                  <a:tcPr marT="0" marB="0" marR="0" marL="91425">
                    <a:lnL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80B86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80B8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</a:tbl>
          </a:graphicData>
        </a:graphic>
      </p:graphicFrame>
      <p:pic>
        <p:nvPicPr>
          <p:cNvPr id="2188" name="Google Shape;2188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1288" y="1325000"/>
            <a:ext cx="3277988" cy="3277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1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Objectives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1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 we will:</a:t>
            </a:r>
            <a:endParaRPr/>
          </a:p>
        </p:txBody>
      </p:sp>
      <p:sp>
        <p:nvSpPr>
          <p:cNvPr id="1695" name="Google Shape;1695;p120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nderstand the importance of Git version control and how to use it.</a:t>
            </a:r>
            <a:endParaRPr/>
          </a:p>
        </p:txBody>
      </p:sp>
      <p:sp>
        <p:nvSpPr>
          <p:cNvPr id="1696" name="Google Shape;1696;p12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</a:t>
            </a:r>
            <a:r>
              <a:rPr lang="en"/>
              <a:t> GitHub repositories, push up code, and share with the class.</a:t>
            </a:r>
            <a:endParaRPr/>
          </a:p>
        </p:txBody>
      </p:sp>
      <p:sp>
        <p:nvSpPr>
          <p:cNvPr id="1697" name="Google Shape;1697;p120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</a:t>
            </a:r>
            <a:r>
              <a:rPr lang="en"/>
              <a:t> more HTML documents.</a:t>
            </a:r>
            <a:endParaRPr/>
          </a:p>
        </p:txBody>
      </p:sp>
      <p:sp>
        <p:nvSpPr>
          <p:cNvPr id="1698" name="Google Shape;1698;p120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</a:t>
            </a:r>
            <a:r>
              <a:rPr lang="en"/>
              <a:t> how to properly use basic HTML tags.</a:t>
            </a:r>
            <a:endParaRPr/>
          </a:p>
        </p:txBody>
      </p:sp>
      <p:sp>
        <p:nvSpPr>
          <p:cNvPr id="1699" name="Google Shape;1699;p12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</a:t>
            </a:r>
            <a:r>
              <a:rPr lang="en"/>
              <a:t> basic CSS styling to HTML documents. 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1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Clearfix Hack</a:t>
            </a:r>
            <a:endParaRPr/>
          </a:p>
        </p:txBody>
      </p:sp>
      <p:sp>
        <p:nvSpPr>
          <p:cNvPr id="2194" name="Google Shape;2194;p174"/>
          <p:cNvSpPr/>
          <p:nvPr/>
        </p:nvSpPr>
        <p:spPr>
          <a:xfrm>
            <a:off x="2688300" y="2481675"/>
            <a:ext cx="3767400" cy="2177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FF00"/>
                </a:solidFill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::after {</a:t>
            </a:r>
            <a:endParaRPr sz="2800">
              <a:solidFill>
                <a:srgbClr val="FFFFFF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content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FFFF00"/>
                </a:solidFill>
                <a:latin typeface="Inconsolata"/>
                <a:ea typeface="Inconsolata"/>
                <a:cs typeface="Inconsolata"/>
                <a:sym typeface="Inconsolata"/>
              </a:rPr>
              <a:t>""</a:t>
            </a: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; </a:t>
            </a:r>
            <a:b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</a:br>
            <a:r>
              <a:rPr lang="en" sz="2800">
                <a:solidFill>
                  <a:srgbClr val="FFFFFF"/>
                </a:solidFill>
                <a:latin typeface="Inconsolata"/>
                <a:ea typeface="Inconsolata"/>
                <a:cs typeface="Inconsolata"/>
                <a:sym typeface="Inconsolata"/>
              </a:rPr>
              <a:t>	</a:t>
            </a:r>
            <a:r>
              <a:rPr i="1"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display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block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clear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: </a:t>
            </a:r>
            <a:r>
              <a:rPr lang="en" sz="2800">
                <a:solidFill>
                  <a:srgbClr val="00FFFF"/>
                </a:solidFill>
                <a:latin typeface="Inconsolata"/>
                <a:ea typeface="Inconsolata"/>
                <a:cs typeface="Inconsolata"/>
                <a:sym typeface="Inconsolata"/>
              </a:rPr>
              <a:t>both</a:t>
            </a: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;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Inconsolata"/>
                <a:ea typeface="Inconsolata"/>
                <a:cs typeface="Inconsolata"/>
                <a:sym typeface="Inconsolata"/>
              </a:rPr>
              <a:t>}</a:t>
            </a:r>
            <a:endParaRPr sz="2800">
              <a:solidFill>
                <a:schemeClr val="lt1"/>
              </a:solidFill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2195" name="Google Shape;2195;p174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174"/>
          <p:cNvSpPr txBox="1"/>
          <p:nvPr>
            <p:ph idx="1" type="subTitle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::after</a:t>
            </a:r>
            <a:r>
              <a:rPr b="1" lang="en" sz="13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is what we call a pseudo-element. We use it to style specific parts of an element.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7" name="Google Shape;2197;p174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174"/>
          <p:cNvSpPr txBox="1"/>
          <p:nvPr>
            <p:ph idx="2" type="subTitle"/>
          </p:nvPr>
        </p:nvSpPr>
        <p:spPr>
          <a:xfrm>
            <a:off x="-1222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will add an HTML element, hidden from view, after the content of the </a:t>
            </a:r>
            <a:r>
              <a:rPr b="1" lang="en" sz="1300">
                <a:solidFill>
                  <a:srgbClr val="00FF00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.clearfix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 element. </a:t>
            </a:r>
            <a:br>
              <a:rPr lang="en" sz="1300">
                <a:latin typeface="Roboto"/>
                <a:ea typeface="Roboto"/>
                <a:cs typeface="Roboto"/>
                <a:sym typeface="Roboto"/>
              </a:rPr>
            </a:br>
            <a:r>
              <a:rPr lang="en" sz="1300">
                <a:latin typeface="Roboto"/>
                <a:ea typeface="Roboto"/>
                <a:cs typeface="Roboto"/>
                <a:sym typeface="Roboto"/>
              </a:rPr>
              <a:t>This clears the float.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9" name="Google Shape;2199;p17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17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6174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4" name="Shape 2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5" name="Google Shape;2205;p175"/>
          <p:cNvSpPr txBox="1"/>
          <p:nvPr>
            <p:ph type="title"/>
          </p:nvPr>
        </p:nvSpPr>
        <p:spPr>
          <a:xfrm>
            <a:off x="-12300" y="0"/>
            <a:ext cx="83031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pic>
        <p:nvPicPr>
          <p:cNvPr descr="Picture 1" id="2206" name="Google Shape;2206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6063" y="808050"/>
            <a:ext cx="4051877" cy="405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1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Demo</a:t>
            </a:r>
            <a:endParaRPr/>
          </a:p>
        </p:txBody>
      </p:sp>
      <p:grpSp>
        <p:nvGrpSpPr>
          <p:cNvPr id="2212" name="Google Shape;2212;p176"/>
          <p:cNvGrpSpPr/>
          <p:nvPr/>
        </p:nvGrpSpPr>
        <p:grpSpPr>
          <a:xfrm>
            <a:off x="485025" y="1173325"/>
            <a:ext cx="8289300" cy="3090700"/>
            <a:chOff x="485025" y="868525"/>
            <a:chExt cx="8289300" cy="3090700"/>
          </a:xfrm>
        </p:grpSpPr>
        <p:sp>
          <p:nvSpPr>
            <p:cNvPr id="2213" name="Google Shape;2213;p176"/>
            <p:cNvSpPr/>
            <p:nvPr/>
          </p:nvSpPr>
          <p:spPr>
            <a:xfrm>
              <a:off x="485025" y="868525"/>
              <a:ext cx="8289300" cy="846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2000 x 200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214" name="Google Shape;2214;p176"/>
            <p:cNvSpPr/>
            <p:nvPr/>
          </p:nvSpPr>
          <p:spPr>
            <a:xfrm>
              <a:off x="1878175" y="1787925"/>
              <a:ext cx="38631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900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215" name="Google Shape;2215;p176"/>
            <p:cNvSpPr/>
            <p:nvPr/>
          </p:nvSpPr>
          <p:spPr>
            <a:xfrm>
              <a:off x="485025" y="1787925"/>
              <a:ext cx="1319700" cy="1686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300 x 400</a:t>
              </a:r>
              <a:endParaRPr sz="1800">
                <a:solidFill>
                  <a:srgbClr val="A9B7C0"/>
                </a:solidFill>
              </a:endParaRPr>
            </a:p>
          </p:txBody>
        </p:sp>
        <p:sp>
          <p:nvSpPr>
            <p:cNvPr id="2216" name="Google Shape;2216;p176"/>
            <p:cNvSpPr/>
            <p:nvPr/>
          </p:nvSpPr>
          <p:spPr>
            <a:xfrm>
              <a:off x="485025" y="3547625"/>
              <a:ext cx="2165700" cy="411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rgbClr val="A9B7C0"/>
                  </a:solidFill>
                  <a:latin typeface="Roboto"/>
                  <a:ea typeface="Roboto"/>
                  <a:cs typeface="Roboto"/>
                  <a:sym typeface="Roboto"/>
                </a:rPr>
                <a:t>500 x 100</a:t>
              </a:r>
              <a:endParaRPr sz="1800">
                <a:solidFill>
                  <a:srgbClr val="A9B7C0"/>
                </a:solidFill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0" name="Shape 2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1" name="Google Shape;2221;p17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Floats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178"/>
          <p:cNvSpPr txBox="1"/>
          <p:nvPr>
            <p:ph type="title"/>
          </p:nvPr>
        </p:nvSpPr>
        <p:spPr>
          <a:xfrm>
            <a:off x="-12300" y="0"/>
            <a:ext cx="9156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Fantastic Guide to Floats</a:t>
            </a:r>
            <a:endParaRPr/>
          </a:p>
        </p:txBody>
      </p:sp>
      <p:sp>
        <p:nvSpPr>
          <p:cNvPr id="2227" name="Google Shape;2227;p17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all serious frontend developers, this is a necessary read: </a:t>
            </a:r>
            <a:br>
              <a:rPr lang="en"/>
            </a:br>
            <a:r>
              <a:rPr lang="en" u="sng">
                <a:solidFill>
                  <a:srgbClr val="0000FF"/>
                </a:solidFill>
                <a:hlinkClick r:id="rId3"/>
              </a:rPr>
              <a:t>css-tricks.com/all-about-floats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8" name="Google Shape;2228;p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850" y="1458375"/>
            <a:ext cx="5442273" cy="3313626"/>
          </a:xfrm>
          <a:prstGeom prst="rect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2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p179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/>
              <a:t>Partner Challenge</a:t>
            </a:r>
            <a:r>
              <a:rPr b="1" lang="en" sz="3000"/>
              <a:t>: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In this activity, you’ll flex your newfound floating </a:t>
            </a:r>
            <a:br>
              <a:rPr lang="en" sz="18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skills by creating a conceptual layout. Eyeball the </a:t>
            </a:r>
            <a:br>
              <a:rPr lang="en" sz="18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1800">
                <a:latin typeface="Roboto Light"/>
                <a:ea typeface="Roboto Light"/>
                <a:cs typeface="Roboto Light"/>
                <a:sym typeface="Roboto Light"/>
              </a:rPr>
              <a:t>design to your best ability.</a:t>
            </a:r>
            <a:endParaRPr sz="18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/>
              <a:t>Instructions sent via Slack. </a:t>
            </a:r>
            <a:endParaRPr b="1" sz="1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34" name="Google Shape;2234;p179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 minutes</a:t>
            </a:r>
            <a:endParaRPr/>
          </a:p>
        </p:txBody>
      </p:sp>
      <p:sp>
        <p:nvSpPr>
          <p:cNvPr id="2235" name="Google Shape;2235;p1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9" name="Shape 2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Google Shape;2240;p180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 Challenge: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Float Layout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241" name="Google Shape;2241;p180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30 minutes</a:t>
            </a:r>
            <a:endParaRPr/>
          </a:p>
        </p:txBody>
      </p:sp>
      <p:sp>
        <p:nvSpPr>
          <p:cNvPr id="2242" name="Google Shape;2242;p18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icture 6" id="2243" name="Google Shape;2243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850" y="730300"/>
            <a:ext cx="685800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8" name="Google Shape;2248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9" name="Google Shape;2249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work!</a:t>
            </a:r>
            <a:endParaRPr/>
          </a:p>
        </p:txBody>
      </p:sp>
      <p:sp>
        <p:nvSpPr>
          <p:cNvPr id="2250" name="Google Shape;2250;p1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brain may rest now.</a:t>
            </a:r>
            <a:endParaRPr/>
          </a:p>
        </p:txBody>
      </p:sp>
      <p:cxnSp>
        <p:nvCxnSpPr>
          <p:cNvPr id="2251" name="Google Shape;2251;p181"/>
          <p:cNvCxnSpPr/>
          <p:nvPr/>
        </p:nvCxnSpPr>
        <p:spPr>
          <a:xfrm>
            <a:off x="274375" y="640080"/>
            <a:ext cx="5004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5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p182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Floats in CSS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1" name="Google Shape;2261;p1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Heroes of CSS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18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3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1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 Thyself</a:t>
            </a:r>
            <a:endParaRPr/>
          </a:p>
        </p:txBody>
      </p:sp>
      <p:sp>
        <p:nvSpPr>
          <p:cNvPr id="1705" name="Google Shape;1705;p121"/>
          <p:cNvSpPr txBox="1"/>
          <p:nvPr>
            <p:ph idx="3" type="body"/>
          </p:nvPr>
        </p:nvSpPr>
        <p:spPr>
          <a:xfrm>
            <a:off x="175" y="941100"/>
            <a:ext cx="9144000" cy="39654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If you are a beginner to HTML/CSS and coding, your objectives are to:</a:t>
            </a:r>
            <a:endParaRPr b="1"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Continue to get comfortable with HTML.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write a complete,</a:t>
            </a:r>
            <a:r>
              <a:rPr lang="en"/>
              <a:t> basic HTML document</a:t>
            </a:r>
            <a:r>
              <a:rPr lang="en"/>
              <a:t> (like in the last class).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Understand the function of CSS and how it works with HTML.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If you’ve had past exposure to HTML/CSS and coding and felt comfortable with the last lesson, your objectives are to:</a:t>
            </a:r>
            <a:endParaRPr b="1"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Aim to build up your skills.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Clear up any questions or confusion you have about HTML.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Become knowledgeable about a wider range of HTML and CSS tags.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selectively apply CSS to specific HTML elements.  </a:t>
            </a:r>
            <a:endParaRPr/>
          </a:p>
          <a:p>
            <a:pPr indent="-180340" lvl="0" marL="320040" rtl="0" algn="l"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Be able to use Git and GitHub to upload code. 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1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Still a Bit Confused?</a:t>
            </a:r>
            <a:endParaRPr/>
          </a:p>
        </p:txBody>
      </p:sp>
      <p:pic>
        <p:nvPicPr>
          <p:cNvPr id="2268" name="Google Shape;2268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9675" y="1885200"/>
            <a:ext cx="5310998" cy="2987426"/>
          </a:xfrm>
          <a:prstGeom prst="rect">
            <a:avLst/>
          </a:prstGeom>
          <a:noFill/>
          <a:ln>
            <a:noFill/>
          </a:ln>
        </p:spPr>
      </p:pic>
      <p:sp>
        <p:nvSpPr>
          <p:cNvPr id="2269" name="Google Shape;2269;p184"/>
          <p:cNvSpPr txBox="1"/>
          <p:nvPr>
            <p:ph idx="3" type="body"/>
          </p:nvPr>
        </p:nvSpPr>
        <p:spPr>
          <a:xfrm>
            <a:off x="0" y="831025"/>
            <a:ext cx="7556700" cy="3758700"/>
          </a:xfrm>
          <a:prstGeom prst="rect">
            <a:avLst/>
          </a:prstGeom>
        </p:spPr>
        <p:txBody>
          <a:bodyPr anchorCtr="0" anchor="t" bIns="914400" lIns="457200" spcFirstLastPara="1" rIns="457200" wrap="square" tIns="0">
            <a:noAutofit/>
          </a:bodyPr>
          <a:lstStyle/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Remember the video guide</a:t>
            </a:r>
            <a:r>
              <a:rPr lang="en"/>
              <a:t>s</a:t>
            </a:r>
            <a:r>
              <a:rPr lang="en"/>
              <a:t> for key activities (such as the last one).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If you EVER feel like you are falling behind, use the video</a:t>
            </a:r>
            <a:r>
              <a:rPr lang="en"/>
              <a:t> walk-throughs</a:t>
            </a:r>
            <a:r>
              <a:rPr lang="en"/>
              <a:t> to catch up. They are made to be easy to understand.</a:t>
            </a:r>
            <a:endParaRPr/>
          </a:p>
          <a:p>
            <a:pPr indent="-180340" lvl="0" marL="320040" rtl="0" algn="l">
              <a:spcBef>
                <a:spcPts val="1200"/>
              </a:spcBef>
              <a:spcAft>
                <a:spcPts val="1200"/>
              </a:spcAft>
              <a:buSzPts val="1400"/>
              <a:buChar char="●"/>
            </a:pPr>
            <a:r>
              <a:rPr lang="en"/>
              <a:t>Still having trouble? Shoot your instructor or one of your TAs a message! We are here to help you out however we can.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2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Round 2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4" name="Shape 1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5" name="Google Shape;1715;p1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HTML Syntax (Basic)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6" name="Google Shape;1716;p1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7" name="Google Shape;1717;p123"/>
          <p:cNvSpPr txBox="1"/>
          <p:nvPr/>
        </p:nvSpPr>
        <p:spPr>
          <a:xfrm>
            <a:off x="1069500" y="2207288"/>
            <a:ext cx="6243000" cy="72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Inconsolata"/>
                <a:ea typeface="Inconsolata"/>
                <a:cs typeface="Inconsolata"/>
                <a:sym typeface="Inconsolata"/>
              </a:rPr>
              <a:t>This is Mah House</a:t>
            </a:r>
            <a:endParaRPr sz="36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718" name="Google Shape;1718;p123"/>
          <p:cNvSpPr/>
          <p:nvPr/>
        </p:nvSpPr>
        <p:spPr>
          <a:xfrm>
            <a:off x="1069500" y="2207300"/>
            <a:ext cx="11307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719" name="Google Shape;1719;p123"/>
          <p:cNvSpPr/>
          <p:nvPr/>
        </p:nvSpPr>
        <p:spPr>
          <a:xfrm>
            <a:off x="6181800" y="2207300"/>
            <a:ext cx="1236300" cy="7218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Inconsolata"/>
                <a:ea typeface="Inconsolata"/>
                <a:cs typeface="Inconsolata"/>
                <a:sym typeface="Inconsolata"/>
              </a:rPr>
              <a:t>&lt;/h1&gt;</a:t>
            </a:r>
            <a:endParaRPr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720" name="Google Shape;1720;p123"/>
          <p:cNvSpPr txBox="1"/>
          <p:nvPr/>
        </p:nvSpPr>
        <p:spPr>
          <a:xfrm>
            <a:off x="6789600" y="3133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Closing</a:t>
            </a: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1" name="Google Shape;1721;p123"/>
          <p:cNvSpPr/>
          <p:nvPr/>
        </p:nvSpPr>
        <p:spPr>
          <a:xfrm flipH="1" rot="5400000">
            <a:off x="6402600" y="30057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23"/>
          <p:cNvSpPr/>
          <p:nvPr/>
        </p:nvSpPr>
        <p:spPr>
          <a:xfrm rot="5400000">
            <a:off x="3527700" y="1927150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123"/>
          <p:cNvSpPr txBox="1"/>
          <p:nvPr/>
        </p:nvSpPr>
        <p:spPr>
          <a:xfrm>
            <a:off x="3914700" y="17669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Content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4" name="Google Shape;1724;p123"/>
          <p:cNvSpPr txBox="1"/>
          <p:nvPr/>
        </p:nvSpPr>
        <p:spPr>
          <a:xfrm>
            <a:off x="1612075" y="3179250"/>
            <a:ext cx="1955100" cy="2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Opening Tag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5" name="Google Shape;1725;p123"/>
          <p:cNvSpPr/>
          <p:nvPr/>
        </p:nvSpPr>
        <p:spPr>
          <a:xfrm flipH="1" rot="5400000">
            <a:off x="1214025" y="3005775"/>
            <a:ext cx="547200" cy="22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